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360" r:id="rId3"/>
    <p:sldId id="568" r:id="rId4"/>
    <p:sldId id="257" r:id="rId5"/>
    <p:sldId id="258" r:id="rId6"/>
    <p:sldId id="406" r:id="rId7"/>
    <p:sldId id="259" r:id="rId8"/>
    <p:sldId id="362" r:id="rId9"/>
    <p:sldId id="260" r:id="rId10"/>
    <p:sldId id="569" r:id="rId11"/>
    <p:sldId id="570" r:id="rId12"/>
    <p:sldId id="571" r:id="rId13"/>
    <p:sldId id="262" r:id="rId14"/>
    <p:sldId id="261" r:id="rId15"/>
    <p:sldId id="282" r:id="rId16"/>
    <p:sldId id="572" r:id="rId17"/>
    <p:sldId id="358" r:id="rId18"/>
    <p:sldId id="573" r:id="rId19"/>
    <p:sldId id="574" r:id="rId20"/>
    <p:sldId id="575" r:id="rId21"/>
    <p:sldId id="576" r:id="rId22"/>
    <p:sldId id="267" r:id="rId23"/>
    <p:sldId id="577" r:id="rId24"/>
    <p:sldId id="578" r:id="rId25"/>
    <p:sldId id="579" r:id="rId26"/>
    <p:sldId id="580" r:id="rId27"/>
    <p:sldId id="567" r:id="rId28"/>
    <p:sldId id="581" r:id="rId29"/>
    <p:sldId id="582" r:id="rId30"/>
    <p:sldId id="266" r:id="rId31"/>
    <p:sldId id="583" r:id="rId32"/>
    <p:sldId id="361" r:id="rId33"/>
    <p:sldId id="586" r:id="rId34"/>
    <p:sldId id="587" r:id="rId35"/>
    <p:sldId id="588" r:id="rId36"/>
    <p:sldId id="589" r:id="rId37"/>
    <p:sldId id="584" r:id="rId38"/>
    <p:sldId id="585" r:id="rId39"/>
    <p:sldId id="590" r:id="rId40"/>
    <p:sldId id="591" r:id="rId41"/>
    <p:sldId id="592" r:id="rId42"/>
    <p:sldId id="593" r:id="rId43"/>
    <p:sldId id="594" r:id="rId44"/>
    <p:sldId id="595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D4D4D"/>
    <a:srgbClr val="23720D"/>
    <a:srgbClr val="0093DD"/>
    <a:srgbClr val="000000"/>
    <a:srgbClr val="0000FF"/>
    <a:srgbClr val="00FF00"/>
    <a:srgbClr val="FF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660" y="114"/>
      </p:cViewPr>
      <p:guideLst>
        <p:guide orient="horz" pos="369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C3F0C-CD4F-4027-9104-8074289D6C1E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1C2FA-A7C6-4298-B190-B7DD1E84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5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922024"/>
            <a:ext cx="7543800" cy="2593975"/>
          </a:xfrm>
        </p:spPr>
        <p:txBody>
          <a:bodyPr anchor="b"/>
          <a:lstStyle>
            <a:lvl1pPr>
              <a:defRPr sz="495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558924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ECEF-C5E0-4F60-AA6F-01FD88040C64}" type="datetimeFigureOut">
              <a:rPr lang="en-CA" smtClean="0"/>
              <a:t>2017-09-01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48640" cy="396240"/>
          </a:xfrm>
        </p:spPr>
        <p:txBody>
          <a:bodyPr/>
          <a:lstStyle/>
          <a:p>
            <a:fld id="{6CA53A55-3DBD-4690-BC47-2E18F826AE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776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ECEF-C5E0-4F60-AA6F-01FD88040C64}" type="datetimeFigureOut">
              <a:rPr lang="en-CA" smtClean="0"/>
              <a:t>2017-09-01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3A55-3DBD-4690-BC47-2E18F826AEC7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1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250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ECEF-C5E0-4F60-AA6F-01FD88040C64}" type="datetimeFigureOut">
              <a:rPr lang="en-CA" smtClean="0"/>
              <a:t>2017-09-01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3A55-3DBD-4690-BC47-2E18F826AE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985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350"/>
              </a:spcBef>
              <a:defRPr/>
            </a:lvl1pPr>
            <a:lvl2pPr>
              <a:spcBef>
                <a:spcPts val="1350"/>
              </a:spcBef>
              <a:defRPr/>
            </a:lvl2pPr>
            <a:lvl3pPr>
              <a:spcBef>
                <a:spcPts val="1350"/>
              </a:spcBef>
              <a:defRPr/>
            </a:lvl3pPr>
            <a:lvl4pPr>
              <a:spcBef>
                <a:spcPts val="1350"/>
              </a:spcBef>
              <a:defRPr/>
            </a:lvl4pPr>
            <a:lvl5pPr>
              <a:spcBef>
                <a:spcPts val="135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ECEF-C5E0-4F60-AA6F-01FD88040C64}" type="datetimeFigureOut">
              <a:rPr lang="en-CA" smtClean="0"/>
              <a:t>2017-09-01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3A55-3DBD-4690-BC47-2E18F826AEC7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1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19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5486400"/>
            <a:ext cx="7659687" cy="1168400"/>
          </a:xfrm>
        </p:spPr>
        <p:txBody>
          <a:bodyPr anchor="t"/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3852863"/>
            <a:ext cx="6135687" cy="1633538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ECEF-C5E0-4F60-AA6F-01FD88040C64}" type="datetimeFigureOut">
              <a:rPr lang="en-CA" smtClean="0"/>
              <a:t>2017-09-01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3A55-3DBD-4690-BC47-2E18F826AEC7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1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20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ECEF-C5E0-4F60-AA6F-01FD88040C64}" type="datetimeFigureOut">
              <a:rPr lang="en-CA" smtClean="0"/>
              <a:t>2017-09-01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3A55-3DBD-4690-BC47-2E18F826AE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9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ECEF-C5E0-4F60-AA6F-01FD88040C64}" type="datetimeFigureOut">
              <a:rPr lang="en-CA" smtClean="0"/>
              <a:t>2017-09-01</a:t>
            </a:fld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2440" y="6309320"/>
            <a:ext cx="548640" cy="396240"/>
          </a:xfrm>
        </p:spPr>
        <p:txBody>
          <a:bodyPr/>
          <a:lstStyle/>
          <a:p>
            <a:fld id="{6CA53A55-3DBD-4690-BC47-2E18F826AEC7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3"/>
          </p:nvPr>
        </p:nvSpPr>
        <p:spPr>
          <a:xfrm rot="16200000">
            <a:off x="7586911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671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ECEF-C5E0-4F60-AA6F-01FD88040C64}" type="datetimeFigureOut">
              <a:rPr lang="en-CA" smtClean="0"/>
              <a:t>2017-09-01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48640" cy="396240"/>
          </a:xfrm>
        </p:spPr>
        <p:txBody>
          <a:bodyPr/>
          <a:lstStyle/>
          <a:p>
            <a:fld id="{6CA53A55-3DBD-4690-BC47-2E18F826AE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067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ECEF-C5E0-4F60-AA6F-01FD88040C64}" type="datetimeFigureOut">
              <a:rPr lang="en-CA" smtClean="0"/>
              <a:t>2017-09-01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3A55-3DBD-4690-BC47-2E18F826AE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22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165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ECEF-C5E0-4F60-AA6F-01FD88040C64}" type="datetimeFigureOut">
              <a:rPr lang="en-CA" smtClean="0"/>
              <a:t>2017-09-01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3A55-3DBD-4690-BC47-2E18F826AEC7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643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165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ECEF-C5E0-4F60-AA6F-01FD88040C64}" type="datetimeFigureOut">
              <a:rPr lang="en-CA" smtClean="0"/>
              <a:t>2017-09-01</a:t>
            </a:fld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A53A55-3DBD-4690-BC47-2E18F826AEC7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1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044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6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22638"/>
            <a:ext cx="7620000" cy="5519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6780" y="630932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35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fld id="{6CA53A55-3DBD-4690-BC47-2E18F826AEC7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1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2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fld id="{FFECECEF-C5E0-4F60-AA6F-01FD88040C64}" type="datetimeFigureOut">
              <a:rPr lang="en-CA" smtClean="0"/>
              <a:pPr/>
              <a:t>2017-09-01</a:t>
            </a:fld>
            <a:endParaRPr lang="en-CA"/>
          </a:p>
        </p:txBody>
      </p:sp>
      <p:pic>
        <p:nvPicPr>
          <p:cNvPr id="9" name="Picture 5" descr="C:\Users\Thiago Silva\SkyDrive\UNESP\Visual\SA01.wm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599" y="5589240"/>
            <a:ext cx="56157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20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450" kern="1200" cap="none" spc="-75" baseline="0">
          <a:ln>
            <a:noFill/>
          </a:ln>
          <a:solidFill>
            <a:schemeClr val="tx2"/>
          </a:solidFill>
          <a:effectLst/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57175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1pPr>
      <a:lvl2pPr marL="48006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2"/>
        </a:buClr>
        <a:buFont typeface="Arial" pitchFamily="34" charset="0"/>
        <a:buChar char="•"/>
        <a:defRPr sz="18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2pPr>
      <a:lvl3pPr marL="75438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3pPr>
      <a:lvl4pPr marL="96012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116586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5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440180" indent="-137160" algn="l" defTabSz="6858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" indent="-137160" algn="l" defTabSz="6858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714500" indent="-137160" algn="l" defTabSz="6858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Electromagnetic_spectru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tsfsilva@rc.unesp.b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1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139" y="4090878"/>
            <a:ext cx="7543800" cy="489435"/>
          </a:xfrm>
        </p:spPr>
        <p:txBody>
          <a:bodyPr/>
          <a:lstStyle/>
          <a:p>
            <a:r>
              <a:rPr lang="en-AU" sz="2800" b="1"/>
              <a:t>Remote Sensing: </a:t>
            </a:r>
            <a:r>
              <a:rPr lang="en-AU" sz="2800"/>
              <a:t>physical basis and applications</a:t>
            </a:r>
            <a:endParaRPr lang="en-AU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139" y="4580313"/>
            <a:ext cx="7606992" cy="1271588"/>
          </a:xfrm>
        </p:spPr>
        <p:txBody>
          <a:bodyPr>
            <a:normAutofit/>
          </a:bodyPr>
          <a:lstStyle/>
          <a:p>
            <a:r>
              <a:rPr lang="en-AU" sz="1800">
                <a:solidFill>
                  <a:schemeClr val="accent5">
                    <a:lumMod val="75000"/>
                  </a:schemeClr>
                </a:solidFill>
                <a:cs typeface="Verdana" pitchFamily="34" charset="0"/>
              </a:rPr>
              <a:t>Lecture 1: Physical basis and digital representation of remote sensing data</a:t>
            </a:r>
          </a:p>
          <a:p>
            <a:endParaRPr lang="en-AU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759832" y="5624526"/>
            <a:ext cx="361669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3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Thiago S. F. Silva</a:t>
            </a:r>
          </a:p>
          <a:p>
            <a:pPr algn="r"/>
            <a:r>
              <a:rPr lang="en-AU" sz="13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Graduate Program in Geography</a:t>
            </a:r>
          </a:p>
          <a:p>
            <a:pPr algn="r"/>
            <a:r>
              <a:rPr lang="en-AU" sz="13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Institute of Geosciences and Exact Sciences</a:t>
            </a:r>
          </a:p>
          <a:p>
            <a:pPr algn="r"/>
            <a:r>
              <a:rPr lang="en-AU" sz="13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São Paulo State University - UNESP</a:t>
            </a:r>
          </a:p>
          <a:p>
            <a:pPr algn="r"/>
            <a:r>
              <a:rPr lang="en-AU" sz="13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tsfsilva@rc.unesp.br</a:t>
            </a:r>
            <a:endParaRPr lang="en-AU" sz="1350" dirty="0">
              <a:solidFill>
                <a:schemeClr val="tx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t="55870" r="15594" b="24137"/>
          <a:stretch/>
        </p:blipFill>
        <p:spPr>
          <a:xfrm>
            <a:off x="384576" y="508758"/>
            <a:ext cx="7825562" cy="341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9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physical basis of remote sensing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0036"/>
            <a:ext cx="7620000" cy="5111953"/>
          </a:xfrm>
        </p:spPr>
        <p:txBody>
          <a:bodyPr>
            <a:normAutofit/>
          </a:bodyPr>
          <a:lstStyle/>
          <a:p>
            <a:pPr>
              <a:lnSpc>
                <a:spcPct val="134000"/>
              </a:lnSpc>
              <a:spcBef>
                <a:spcPts val="0"/>
              </a:spcBef>
            </a:pPr>
            <a:r>
              <a:rPr lang="en-AU" sz="2200" dirty="0"/>
              <a:t>Remote sensing is a </a:t>
            </a:r>
            <a:r>
              <a:rPr lang="en-AU" sz="2200" b="1" dirty="0"/>
              <a:t>quantitative </a:t>
            </a:r>
            <a:r>
              <a:rPr lang="en-AU" sz="2200" dirty="0"/>
              <a:t>method</a:t>
            </a:r>
          </a:p>
          <a:p>
            <a:pPr lvl="1">
              <a:lnSpc>
                <a:spcPct val="134000"/>
              </a:lnSpc>
              <a:spcBef>
                <a:spcPts val="0"/>
              </a:spcBef>
            </a:pPr>
            <a:r>
              <a:rPr lang="en-AU" sz="2200" b="1" dirty="0"/>
              <a:t>What </a:t>
            </a:r>
            <a:r>
              <a:rPr lang="en-AU" sz="2200" dirty="0"/>
              <a:t>do we measure?  </a:t>
            </a:r>
            <a:r>
              <a:rPr lang="en-AU" sz="2200" b="1" dirty="0"/>
              <a:t>Electromagnetic radiation</a:t>
            </a:r>
            <a:endParaRPr lang="en-AU" sz="2200" b="1" dirty="0">
              <a:solidFill>
                <a:schemeClr val="tx2"/>
              </a:solidFill>
            </a:endParaRPr>
          </a:p>
          <a:p>
            <a:pPr lvl="1">
              <a:lnSpc>
                <a:spcPct val="134000"/>
              </a:lnSpc>
              <a:spcBef>
                <a:spcPts val="0"/>
              </a:spcBef>
            </a:pPr>
            <a:r>
              <a:rPr lang="en-AU" sz="2200" b="1" dirty="0"/>
              <a:t>Where</a:t>
            </a:r>
            <a:r>
              <a:rPr lang="en-AU" sz="2200" dirty="0"/>
              <a:t> does it come from? </a:t>
            </a: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1613059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physical basis of remote sensing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0036"/>
            <a:ext cx="7620000" cy="5111953"/>
          </a:xfrm>
        </p:spPr>
        <p:txBody>
          <a:bodyPr>
            <a:normAutofit/>
          </a:bodyPr>
          <a:lstStyle/>
          <a:p>
            <a:pPr>
              <a:lnSpc>
                <a:spcPct val="134000"/>
              </a:lnSpc>
              <a:spcBef>
                <a:spcPts val="0"/>
              </a:spcBef>
            </a:pPr>
            <a:r>
              <a:rPr lang="en-AU" sz="2200" dirty="0"/>
              <a:t>Remote sensing is a </a:t>
            </a:r>
            <a:r>
              <a:rPr lang="en-AU" sz="2200" b="1" dirty="0"/>
              <a:t>quantitative </a:t>
            </a:r>
            <a:r>
              <a:rPr lang="en-AU" sz="2200" dirty="0"/>
              <a:t>method</a:t>
            </a:r>
          </a:p>
          <a:p>
            <a:pPr lvl="1">
              <a:lnSpc>
                <a:spcPct val="134000"/>
              </a:lnSpc>
              <a:spcBef>
                <a:spcPts val="0"/>
              </a:spcBef>
            </a:pPr>
            <a:r>
              <a:rPr lang="en-AU" sz="2200" b="1" dirty="0"/>
              <a:t>What </a:t>
            </a:r>
            <a:r>
              <a:rPr lang="en-AU" sz="2200" dirty="0"/>
              <a:t>do we measure?  </a:t>
            </a:r>
            <a:r>
              <a:rPr lang="en-AU" sz="2200" b="1" dirty="0"/>
              <a:t>Electromagnetic radiation</a:t>
            </a:r>
            <a:endParaRPr lang="en-AU" sz="2200" b="1" dirty="0">
              <a:solidFill>
                <a:schemeClr val="tx2"/>
              </a:solidFill>
            </a:endParaRPr>
          </a:p>
          <a:p>
            <a:pPr lvl="1">
              <a:lnSpc>
                <a:spcPct val="134000"/>
              </a:lnSpc>
              <a:spcBef>
                <a:spcPts val="0"/>
              </a:spcBef>
            </a:pPr>
            <a:r>
              <a:rPr lang="en-AU" sz="2200" b="1" dirty="0"/>
              <a:t>Where</a:t>
            </a:r>
            <a:r>
              <a:rPr lang="en-AU" sz="2200" dirty="0"/>
              <a:t> does it come from? Mostly, </a:t>
            </a:r>
            <a:r>
              <a:rPr lang="en-AU" sz="2200" b="1" dirty="0"/>
              <a:t>the Sun</a:t>
            </a:r>
            <a:r>
              <a:rPr lang="en-AU" sz="2200" dirty="0"/>
              <a:t>, but sometimes from the </a:t>
            </a:r>
            <a:r>
              <a:rPr lang="en-AU" sz="2200" b="1" dirty="0"/>
              <a:t>sensor itself</a:t>
            </a:r>
          </a:p>
          <a:p>
            <a:pPr lvl="1">
              <a:lnSpc>
                <a:spcPct val="134000"/>
              </a:lnSpc>
              <a:spcBef>
                <a:spcPts val="0"/>
              </a:spcBef>
            </a:pPr>
            <a:r>
              <a:rPr lang="en-AU" sz="2200" b="1" dirty="0"/>
              <a:t>Why</a:t>
            </a:r>
            <a:r>
              <a:rPr lang="en-AU" sz="2200" dirty="0"/>
              <a:t> use ER?</a:t>
            </a:r>
          </a:p>
          <a:p>
            <a:pPr lvl="1">
              <a:lnSpc>
                <a:spcPct val="150000"/>
              </a:lnSpc>
            </a:pP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129814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physical basis of remote sensing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0036"/>
            <a:ext cx="7620000" cy="5111953"/>
          </a:xfrm>
        </p:spPr>
        <p:txBody>
          <a:bodyPr>
            <a:normAutofit/>
          </a:bodyPr>
          <a:lstStyle/>
          <a:p>
            <a:pPr>
              <a:lnSpc>
                <a:spcPct val="134000"/>
              </a:lnSpc>
              <a:spcBef>
                <a:spcPts val="0"/>
              </a:spcBef>
            </a:pPr>
            <a:r>
              <a:rPr lang="en-AU" sz="2200" dirty="0"/>
              <a:t>Remote sensing is a </a:t>
            </a:r>
            <a:r>
              <a:rPr lang="en-AU" sz="2200" b="1" dirty="0"/>
              <a:t>quantitative </a:t>
            </a:r>
            <a:r>
              <a:rPr lang="en-AU" sz="2200" dirty="0"/>
              <a:t>method</a:t>
            </a:r>
          </a:p>
          <a:p>
            <a:pPr lvl="1">
              <a:lnSpc>
                <a:spcPct val="134000"/>
              </a:lnSpc>
              <a:spcBef>
                <a:spcPts val="0"/>
              </a:spcBef>
            </a:pPr>
            <a:r>
              <a:rPr lang="en-AU" sz="2200" b="1" dirty="0"/>
              <a:t>What </a:t>
            </a:r>
            <a:r>
              <a:rPr lang="en-AU" sz="2200" dirty="0"/>
              <a:t>do we measure?  </a:t>
            </a:r>
            <a:r>
              <a:rPr lang="en-AU" sz="2200" b="1" dirty="0"/>
              <a:t>Electromagnetic radiation</a:t>
            </a:r>
            <a:endParaRPr lang="en-AU" sz="2200" b="1" dirty="0">
              <a:solidFill>
                <a:schemeClr val="tx2"/>
              </a:solidFill>
            </a:endParaRPr>
          </a:p>
          <a:p>
            <a:pPr lvl="1">
              <a:lnSpc>
                <a:spcPct val="134000"/>
              </a:lnSpc>
              <a:spcBef>
                <a:spcPts val="0"/>
              </a:spcBef>
            </a:pPr>
            <a:r>
              <a:rPr lang="en-AU" sz="2200" b="1" dirty="0"/>
              <a:t>Where</a:t>
            </a:r>
            <a:r>
              <a:rPr lang="en-AU" sz="2200" dirty="0"/>
              <a:t> does it come from? Mostly, </a:t>
            </a:r>
            <a:r>
              <a:rPr lang="en-AU" sz="2200" b="1" dirty="0"/>
              <a:t>the Sun</a:t>
            </a:r>
            <a:r>
              <a:rPr lang="en-AU" sz="2200" dirty="0"/>
              <a:t>, but sometimes from the </a:t>
            </a:r>
            <a:r>
              <a:rPr lang="en-AU" sz="2200" b="1" dirty="0"/>
              <a:t>sensor itself</a:t>
            </a:r>
          </a:p>
          <a:p>
            <a:pPr lvl="1">
              <a:lnSpc>
                <a:spcPct val="134000"/>
              </a:lnSpc>
              <a:spcBef>
                <a:spcPts val="0"/>
              </a:spcBef>
            </a:pPr>
            <a:r>
              <a:rPr lang="en-AU" sz="2200" b="1" dirty="0"/>
              <a:t>Why</a:t>
            </a:r>
            <a:r>
              <a:rPr lang="en-AU" sz="2200" dirty="0"/>
              <a:t> use EMR?</a:t>
            </a:r>
          </a:p>
          <a:p>
            <a:pPr lvl="2">
              <a:lnSpc>
                <a:spcPct val="134000"/>
              </a:lnSpc>
              <a:spcBef>
                <a:spcPts val="0"/>
              </a:spcBef>
            </a:pPr>
            <a:r>
              <a:rPr lang="en-AU" sz="2200" b="1" dirty="0"/>
              <a:t>Fast </a:t>
            </a:r>
            <a:r>
              <a:rPr lang="en-AU" sz="2200" dirty="0"/>
              <a:t>(the speed of…light, 300,000 km/s)</a:t>
            </a:r>
          </a:p>
          <a:p>
            <a:pPr lvl="2">
              <a:lnSpc>
                <a:spcPct val="134000"/>
              </a:lnSpc>
              <a:spcBef>
                <a:spcPts val="0"/>
              </a:spcBef>
            </a:pPr>
            <a:r>
              <a:rPr lang="en-AU" sz="2200" dirty="0"/>
              <a:t>Can travel in a </a:t>
            </a:r>
            <a:r>
              <a:rPr lang="en-AU" sz="2200" b="1" dirty="0"/>
              <a:t>vacuum</a:t>
            </a:r>
          </a:p>
          <a:p>
            <a:pPr lvl="2">
              <a:lnSpc>
                <a:spcPct val="134000"/>
              </a:lnSpc>
              <a:spcBef>
                <a:spcPts val="0"/>
              </a:spcBef>
            </a:pPr>
            <a:r>
              <a:rPr lang="en-AU" sz="2200" dirty="0"/>
              <a:t>Well known </a:t>
            </a:r>
            <a:r>
              <a:rPr lang="en-AU" sz="2200" b="1" dirty="0"/>
              <a:t>physical properties</a:t>
            </a:r>
          </a:p>
          <a:p>
            <a:pPr lvl="1">
              <a:lnSpc>
                <a:spcPct val="150000"/>
              </a:lnSpc>
            </a:pP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19756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06" y="1310498"/>
            <a:ext cx="7833360" cy="1175007"/>
          </a:xfrm>
        </p:spPr>
        <p:txBody>
          <a:bodyPr>
            <a:normAutofit/>
          </a:bodyPr>
          <a:lstStyle/>
          <a:p>
            <a:pPr>
              <a:lnSpc>
                <a:spcPct val="124000"/>
              </a:lnSpc>
              <a:spcBef>
                <a:spcPts val="0"/>
              </a:spcBef>
            </a:pPr>
            <a:r>
              <a:rPr lang="en-AU" sz="2400" b="1" dirty="0"/>
              <a:t>Wave model</a:t>
            </a:r>
          </a:p>
          <a:p>
            <a:pPr lvl="1">
              <a:lnSpc>
                <a:spcPct val="124000"/>
              </a:lnSpc>
              <a:spcBef>
                <a:spcPts val="0"/>
              </a:spcBef>
            </a:pPr>
            <a:r>
              <a:rPr lang="en-AU" sz="2250" b="1" dirty="0"/>
              <a:t>Wavelength</a:t>
            </a:r>
            <a:r>
              <a:rPr lang="en-AU" sz="2250" dirty="0"/>
              <a:t>(</a:t>
            </a:r>
            <a:r>
              <a:rPr lang="en-AU" sz="225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λ</a:t>
            </a:r>
            <a:r>
              <a:rPr lang="en-AU" sz="2250" dirty="0"/>
              <a:t>) and </a:t>
            </a:r>
            <a:r>
              <a:rPr lang="en-AU" sz="2250" b="1" dirty="0"/>
              <a:t>frequency </a:t>
            </a:r>
            <a:r>
              <a:rPr lang="en-AU" sz="2250" dirty="0"/>
              <a:t>(</a:t>
            </a:r>
            <a:r>
              <a:rPr lang="en-AU" sz="225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ν</a:t>
            </a:r>
            <a:r>
              <a:rPr lang="en-AU" sz="2250" dirty="0"/>
              <a:t>)</a:t>
            </a:r>
            <a:endParaRPr lang="en-AU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Electromagnetic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702432" y="2955744"/>
                <a:ext cx="936410" cy="737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den>
                      </m:f>
                    </m:oMath>
                  </m:oMathPara>
                </a14:m>
                <a:endParaRPr lang="en-A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432" y="2955744"/>
                <a:ext cx="936410" cy="7377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680452" y="5474179"/>
                <a:ext cx="1173655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A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452" y="5474179"/>
                <a:ext cx="1173655" cy="818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91" y="2626858"/>
            <a:ext cx="4309109" cy="34437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12AA70-1A5E-4198-B7EC-ADE22FD1CF49}"/>
              </a:ext>
            </a:extLst>
          </p:cNvPr>
          <p:cNvSpPr txBox="1">
            <a:spLocks/>
          </p:cNvSpPr>
          <p:nvPr/>
        </p:nvSpPr>
        <p:spPr>
          <a:xfrm>
            <a:off x="437606" y="4062843"/>
            <a:ext cx="7833360" cy="1175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171450" algn="l" defTabSz="685800" rtl="0" eaLnBrk="1" latinLnBrk="0" hangingPunct="1">
              <a:lnSpc>
                <a:spcPct val="114000"/>
              </a:lnSpc>
              <a:spcBef>
                <a:spcPts val="1350"/>
              </a:spcBef>
              <a:spcAft>
                <a:spcPts val="12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80060" indent="-171450" algn="l" defTabSz="685800" rtl="0" eaLnBrk="1" latinLnBrk="0" hangingPunct="1">
              <a:lnSpc>
                <a:spcPct val="114000"/>
              </a:lnSpc>
              <a:spcBef>
                <a:spcPts val="1350"/>
              </a:spcBef>
              <a:spcAft>
                <a:spcPts val="1200"/>
              </a:spcAft>
              <a:buClr>
                <a:schemeClr val="accent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2pPr>
            <a:lvl3pPr marL="754380" indent="-171450" algn="l" defTabSz="685800" rtl="0" eaLnBrk="1" latinLnBrk="0" hangingPunct="1">
              <a:lnSpc>
                <a:spcPct val="114000"/>
              </a:lnSpc>
              <a:spcBef>
                <a:spcPts val="1350"/>
              </a:spcBef>
              <a:spcAft>
                <a:spcPts val="1200"/>
              </a:spcAft>
              <a:buClr>
                <a:schemeClr val="accent3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3pPr>
            <a:lvl4pPr marL="960120" indent="-171450" algn="l" defTabSz="685800" rtl="0" eaLnBrk="1" latinLnBrk="0" hangingPunct="1">
              <a:lnSpc>
                <a:spcPct val="114000"/>
              </a:lnSpc>
              <a:spcBef>
                <a:spcPts val="1350"/>
              </a:spcBef>
              <a:spcAft>
                <a:spcPts val="12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4pPr>
            <a:lvl5pPr marL="1165860" indent="-171450" algn="l" defTabSz="685800" rtl="0" eaLnBrk="1" latinLnBrk="0" hangingPunct="1">
              <a:lnSpc>
                <a:spcPct val="114000"/>
              </a:lnSpc>
              <a:spcBef>
                <a:spcPts val="1350"/>
              </a:spcBef>
              <a:spcAft>
                <a:spcPts val="1200"/>
              </a:spcAft>
              <a:buClr>
                <a:schemeClr val="accent5"/>
              </a:buClr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5pPr>
            <a:lvl6pPr marL="130302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6858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77340" indent="-137160" algn="l" defTabSz="6858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0" indent="-137160" algn="l" defTabSz="6858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4000"/>
              </a:lnSpc>
              <a:spcBef>
                <a:spcPts val="0"/>
              </a:spcBef>
            </a:pPr>
            <a:r>
              <a:rPr lang="en-AU" sz="2400" b="1" dirty="0"/>
              <a:t>Particle model</a:t>
            </a:r>
          </a:p>
          <a:p>
            <a:pPr lvl="1">
              <a:lnSpc>
                <a:spcPct val="124000"/>
              </a:lnSpc>
              <a:spcBef>
                <a:spcPts val="0"/>
              </a:spcBef>
            </a:pPr>
            <a:r>
              <a:rPr lang="en-AU" sz="2250" b="1" dirty="0"/>
              <a:t>Photon </a:t>
            </a:r>
            <a:r>
              <a:rPr lang="en-AU" sz="2250" dirty="0"/>
              <a:t>or quantum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53210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Electromagnetic spectrum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BDB68A-7503-4D19-801F-C54436E0C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069" y="1282930"/>
            <a:ext cx="7486131" cy="44362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A49DA2-219B-4E14-8768-706F92D9FFB6}"/>
              </a:ext>
            </a:extLst>
          </p:cNvPr>
          <p:cNvSpPr/>
          <p:nvPr/>
        </p:nvSpPr>
        <p:spPr>
          <a:xfrm>
            <a:off x="724115" y="6572688"/>
            <a:ext cx="76957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Roboto Thin" panose="02000000000000000000" pitchFamily="2" charset="0"/>
                <a:ea typeface="Roboto Thin" panose="02000000000000000000" pitchFamily="2" charset="0"/>
                <a:hlinkClick r:id="rId4"/>
              </a:rPr>
              <a:t>https://en.wikipedia.org/wiki/Electromagnetic_spectrum</a:t>
            </a:r>
            <a:r>
              <a:rPr lang="en-US" sz="1200" dirty="0">
                <a:latin typeface="Roboto Thin" panose="02000000000000000000" pitchFamily="2" charset="0"/>
                <a:ea typeface="Roboto Thin" panose="02000000000000000000" pitchFamily="2" charset="0"/>
              </a:rPr>
              <a:t> CC BY-SA 3.0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5153A-81B0-4104-8926-F704ECC48014}"/>
              </a:ext>
            </a:extLst>
          </p:cNvPr>
          <p:cNvSpPr/>
          <p:nvPr/>
        </p:nvSpPr>
        <p:spPr>
          <a:xfrm>
            <a:off x="2984269" y="2302625"/>
            <a:ext cx="2552007" cy="423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1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mivim.gel.ulaval.ca/imgs/figs/Figure_001b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2" y="929628"/>
            <a:ext cx="7620000" cy="571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3702" y="4617454"/>
            <a:ext cx="2982286" cy="1459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629027" y="4248338"/>
            <a:ext cx="4407016" cy="182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831449" y="3409439"/>
            <a:ext cx="813732" cy="28522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Freeform 8"/>
          <p:cNvSpPr/>
          <p:nvPr/>
        </p:nvSpPr>
        <p:spPr>
          <a:xfrm>
            <a:off x="5628403" y="1589028"/>
            <a:ext cx="892342" cy="2004969"/>
          </a:xfrm>
          <a:custGeom>
            <a:avLst/>
            <a:gdLst>
              <a:gd name="connsiteX0" fmla="*/ 109057 w 892342"/>
              <a:gd name="connsiteY0" fmla="*/ 2004969 h 2004969"/>
              <a:gd name="connsiteX1" fmla="*/ 570451 w 892342"/>
              <a:gd name="connsiteY1" fmla="*/ 1661020 h 2004969"/>
              <a:gd name="connsiteX2" fmla="*/ 872455 w 892342"/>
              <a:gd name="connsiteY2" fmla="*/ 553673 h 2004969"/>
              <a:gd name="connsiteX3" fmla="*/ 0 w 892342"/>
              <a:gd name="connsiteY3" fmla="*/ 0 h 200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2342" h="2004969">
                <a:moveTo>
                  <a:pt x="109057" y="2004969"/>
                </a:moveTo>
                <a:cubicBezTo>
                  <a:pt x="276137" y="1953936"/>
                  <a:pt x="443218" y="1902903"/>
                  <a:pt x="570451" y="1661020"/>
                </a:cubicBezTo>
                <a:cubicBezTo>
                  <a:pt x="697684" y="1419137"/>
                  <a:pt x="967530" y="830510"/>
                  <a:pt x="872455" y="553673"/>
                </a:cubicBezTo>
                <a:cubicBezTo>
                  <a:pt x="777380" y="276836"/>
                  <a:pt x="388690" y="138418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B98C406-7E17-4823-B093-82AB70A8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65621"/>
          </a:xfrm>
        </p:spPr>
        <p:txBody>
          <a:bodyPr/>
          <a:lstStyle/>
          <a:p>
            <a:r>
              <a:rPr lang="en-AU" dirty="0"/>
              <a:t>Electromagnetic spectrum</a:t>
            </a:r>
          </a:p>
        </p:txBody>
      </p:sp>
    </p:spTree>
    <p:extLst>
      <p:ext uri="{BB962C8B-B14F-4D97-AF65-F5344CB8AC3E}">
        <p14:creationId xmlns:p14="http://schemas.microsoft.com/office/powerpoint/2010/main" val="271574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Electromagnetic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How do we produce EMR?</a:t>
            </a:r>
          </a:p>
        </p:txBody>
      </p:sp>
    </p:spTree>
    <p:extLst>
      <p:ext uri="{BB962C8B-B14F-4D97-AF65-F5344CB8AC3E}">
        <p14:creationId xmlns:p14="http://schemas.microsoft.com/office/powerpoint/2010/main" val="199382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Electromagnetic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How do we produce EMR?</a:t>
            </a:r>
          </a:p>
          <a:p>
            <a:pPr lvl="1"/>
            <a:r>
              <a:rPr lang="en-AU" sz="2250" dirty="0"/>
              <a:t>Any object with Tº &gt; 0 K emits EMR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5071" y="2291270"/>
            <a:ext cx="3314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Roboto Medium" panose="02000000000000000000" pitchFamily="2" charset="0"/>
                <a:ea typeface="Roboto Medium" panose="02000000000000000000" pitchFamily="2" charset="0"/>
              </a:rPr>
              <a:t>Planck’s Law</a:t>
            </a:r>
          </a:p>
          <a:p>
            <a:endParaRPr lang="en-A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A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A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A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AU" dirty="0">
                <a:latin typeface="Roboto Medium" panose="02000000000000000000" pitchFamily="2" charset="0"/>
                <a:ea typeface="Roboto Medium" panose="02000000000000000000" pitchFamily="2" charset="0"/>
              </a:rPr>
              <a:t>Wien’s Law</a:t>
            </a:r>
          </a:p>
          <a:p>
            <a:endParaRPr lang="en-A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A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br>
              <a:rPr lang="en-AU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endParaRPr lang="en-A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AU" dirty="0">
                <a:latin typeface="Roboto Medium" panose="02000000000000000000" pitchFamily="2" charset="0"/>
                <a:ea typeface="Roboto Medium" panose="02000000000000000000" pitchFamily="2" charset="0"/>
              </a:rPr>
              <a:t>Stefan-Boltzmann’s Law</a:t>
            </a:r>
          </a:p>
          <a:p>
            <a:endParaRPr lang="en-A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A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1" y="2291270"/>
            <a:ext cx="4486060" cy="4367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950BD1-39DF-4AF8-A87E-D52DBD3A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50" y="2765445"/>
            <a:ext cx="2388870" cy="83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BA6E53-8C69-4AE2-8914-62F076B7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14" y="5730891"/>
            <a:ext cx="1200150" cy="434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280DA-1053-4041-B732-4950E2555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536" y="4172180"/>
            <a:ext cx="12573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Electromagnetic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What happens when EMR reaches a target?</a:t>
            </a:r>
          </a:p>
        </p:txBody>
      </p:sp>
    </p:spTree>
    <p:extLst>
      <p:ext uri="{BB962C8B-B14F-4D97-AF65-F5344CB8AC3E}">
        <p14:creationId xmlns:p14="http://schemas.microsoft.com/office/powerpoint/2010/main" val="3878841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Electromagnetic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What happens when EMR reaches a target?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1B247-46B3-4A1D-B834-345E587009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2" y="1854677"/>
            <a:ext cx="7162815" cy="21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87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88720"/>
            <a:ext cx="8013469" cy="5253269"/>
          </a:xfrm>
        </p:spPr>
        <p:txBody>
          <a:bodyPr>
            <a:normAutofit/>
          </a:bodyPr>
          <a:lstStyle/>
          <a:p>
            <a:r>
              <a:rPr lang="en-AU" b="1" dirty="0"/>
              <a:t>Thiago Sanna Freire Silva</a:t>
            </a:r>
          </a:p>
          <a:p>
            <a:r>
              <a:rPr lang="en-AU" b="1" dirty="0">
                <a:hlinkClick r:id="rId2"/>
              </a:rPr>
              <a:t>tsfsilva@rc.unesp.br</a:t>
            </a:r>
            <a:endParaRPr lang="en-AU" b="1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24580" name="Picture 4" descr="Related image">
            <a:extLst>
              <a:ext uri="{FF2B5EF4-FFF2-40B4-BE49-F238E27FC236}">
                <a16:creationId xmlns:a16="http://schemas.microsoft.com/office/drawing/2014/main" id="{5D835EA2-B0F3-4607-819B-7B6927A22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749" y="3285867"/>
            <a:ext cx="3607724" cy="21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697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Electromagnetic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What happens when EMR reaches a target?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1B247-46B3-4A1D-B834-345E587009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2" y="1854677"/>
            <a:ext cx="7162815" cy="21061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95644-6E7B-4C21-846D-800EAF93BD09}"/>
                  </a:ext>
                </a:extLst>
              </p:cNvPr>
              <p:cNvSpPr txBox="1"/>
              <p:nvPr/>
            </p:nvSpPr>
            <p:spPr>
              <a:xfrm>
                <a:off x="1695796" y="3792985"/>
                <a:ext cx="6758248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6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pt-BR" sz="6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AU" sz="6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pt-BR" sz="6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6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pt-BR" sz="6000" b="1" i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pt-BR" sz="6000" b="1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pt-BR" sz="6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</m:t>
                    </m:r>
                  </m:oMath>
                </a14:m>
                <a:endParaRPr lang="en-AU" sz="60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95644-6E7B-4C21-846D-800EAF93B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796" y="3792985"/>
                <a:ext cx="6758248" cy="18466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43B1837-2639-46B8-96BB-1ACCF20506BC}"/>
              </a:ext>
            </a:extLst>
          </p:cNvPr>
          <p:cNvSpPr txBox="1"/>
          <p:nvPr/>
        </p:nvSpPr>
        <p:spPr>
          <a:xfrm>
            <a:off x="1243092" y="4832087"/>
            <a:ext cx="129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reflectance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DAC79-6DD9-4840-959B-0B00DD8F78C3}"/>
              </a:ext>
            </a:extLst>
          </p:cNvPr>
          <p:cNvSpPr txBox="1"/>
          <p:nvPr/>
        </p:nvSpPr>
        <p:spPr>
          <a:xfrm>
            <a:off x="3774286" y="4829692"/>
            <a:ext cx="14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tx2"/>
                </a:solidFill>
              </a:rPr>
              <a:t>absorptance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7D874-5CC1-4EF4-8809-70617A599A76}"/>
              </a:ext>
            </a:extLst>
          </p:cNvPr>
          <p:cNvSpPr txBox="1"/>
          <p:nvPr/>
        </p:nvSpPr>
        <p:spPr>
          <a:xfrm>
            <a:off x="6052169" y="482969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transmittance</a:t>
            </a:r>
          </a:p>
        </p:txBody>
      </p:sp>
    </p:spTree>
    <p:extLst>
      <p:ext uri="{BB962C8B-B14F-4D97-AF65-F5344CB8AC3E}">
        <p14:creationId xmlns:p14="http://schemas.microsoft.com/office/powerpoint/2010/main" val="171643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Electromagnetic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What happens when EMR reaches a target?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1B247-46B3-4A1D-B834-345E587009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2" y="1854677"/>
            <a:ext cx="7162815" cy="21061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95644-6E7B-4C21-846D-800EAF93BD09}"/>
                  </a:ext>
                </a:extLst>
              </p:cNvPr>
              <p:cNvSpPr txBox="1"/>
              <p:nvPr/>
            </p:nvSpPr>
            <p:spPr>
              <a:xfrm>
                <a:off x="1695796" y="3792985"/>
                <a:ext cx="6758248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6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pt-BR" sz="6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AU" sz="6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pt-BR" sz="6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6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pt-BR" sz="6000" b="1" i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pt-BR" sz="6000" b="1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pt-BR" sz="6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</m:t>
                    </m:r>
                  </m:oMath>
                </a14:m>
                <a:endParaRPr lang="en-AU" sz="60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95644-6E7B-4C21-846D-800EAF93B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796" y="3792985"/>
                <a:ext cx="6758248" cy="18466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43B1837-2639-46B8-96BB-1ACCF20506BC}"/>
              </a:ext>
            </a:extLst>
          </p:cNvPr>
          <p:cNvSpPr txBox="1"/>
          <p:nvPr/>
        </p:nvSpPr>
        <p:spPr>
          <a:xfrm>
            <a:off x="1243092" y="4832087"/>
            <a:ext cx="129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reflectance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DAC79-6DD9-4840-959B-0B00DD8F78C3}"/>
              </a:ext>
            </a:extLst>
          </p:cNvPr>
          <p:cNvSpPr txBox="1"/>
          <p:nvPr/>
        </p:nvSpPr>
        <p:spPr>
          <a:xfrm>
            <a:off x="3774286" y="4829692"/>
            <a:ext cx="14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tx2"/>
                </a:solidFill>
              </a:rPr>
              <a:t>absorptance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7D874-5CC1-4EF4-8809-70617A599A76}"/>
              </a:ext>
            </a:extLst>
          </p:cNvPr>
          <p:cNvSpPr txBox="1"/>
          <p:nvPr/>
        </p:nvSpPr>
        <p:spPr>
          <a:xfrm>
            <a:off x="6052169" y="482969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transmittance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F04213-8F69-4269-BF10-520711F89C01}"/>
                  </a:ext>
                </a:extLst>
              </p:cNvPr>
              <p:cNvSpPr txBox="1"/>
              <p:nvPr/>
            </p:nvSpPr>
            <p:spPr>
              <a:xfrm>
                <a:off x="2367742" y="5639643"/>
                <a:ext cx="43489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AU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pt-BR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AU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F04213-8F69-4269-BF10-520711F89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742" y="5639643"/>
                <a:ext cx="43489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3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sz="2800" dirty="0"/>
              <a:t>There are several ways to measure radiation</a:t>
            </a:r>
          </a:p>
          <a:p>
            <a:pPr lvl="1"/>
            <a:r>
              <a:rPr lang="en-AU" sz="2800" dirty="0"/>
              <a:t>Radiometric quantities build upon one another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Radiometry</a:t>
            </a:r>
          </a:p>
        </p:txBody>
      </p:sp>
      <p:pic>
        <p:nvPicPr>
          <p:cNvPr id="26626" name="Picture 2" descr="Image result for matryoshka">
            <a:extLst>
              <a:ext uri="{FF2B5EF4-FFF2-40B4-BE49-F238E27FC236}">
                <a16:creationId xmlns:a16="http://schemas.microsoft.com/office/drawing/2014/main" id="{87071A14-392C-4132-927D-03615423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703" y="2808673"/>
            <a:ext cx="4624994" cy="320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CA82F7-2830-408C-9D2D-CAABAD63A4D7}"/>
              </a:ext>
            </a:extLst>
          </p:cNvPr>
          <p:cNvSpPr/>
          <p:nvPr/>
        </p:nvSpPr>
        <p:spPr>
          <a:xfrm>
            <a:off x="3848792" y="6581001"/>
            <a:ext cx="50624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oboto Thin" panose="02000000000000000000" pitchFamily="2" charset="0"/>
                <a:ea typeface="Roboto Thin" panose="02000000000000000000" pitchFamily="2" charset="0"/>
              </a:rPr>
              <a:t>https://russian-crafts.com/crafts-history/nesting-dolls-history.html</a:t>
            </a:r>
          </a:p>
        </p:txBody>
      </p:sp>
    </p:spTree>
    <p:extLst>
      <p:ext uri="{BB962C8B-B14F-4D97-AF65-F5344CB8AC3E}">
        <p14:creationId xmlns:p14="http://schemas.microsoft.com/office/powerpoint/2010/main" val="214547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40282-D404-42C2-81B9-9686B79AC0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3826"/>
                <a:ext cx="7620000" cy="5968164"/>
              </a:xfrm>
            </p:spPr>
            <p:txBody>
              <a:bodyPr>
                <a:normAutofit lnSpcReduction="10000"/>
              </a:bodyPr>
              <a:lstStyle/>
              <a:p>
                <a:pPr marL="85725" indent="0">
                  <a:spcBef>
                    <a:spcPts val="0"/>
                  </a:spcBef>
                  <a:buNone/>
                </a:pPr>
                <a:r>
                  <a:rPr lang="en-US" sz="3450" spc="-75" dirty="0">
                    <a:solidFill>
                      <a:srgbClr val="0093DD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+mj-cs"/>
                  </a:rPr>
                  <a:t>Radiant Energy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450" b="0" i="1" spc="-75" smtClean="0">
                            <a:solidFill>
                              <a:srgbClr val="0093DD"/>
                            </a:solidFill>
                            <a:latin typeface="Cambria Math" panose="02040503050406030204" pitchFamily="18" charset="0"/>
                            <a:ea typeface="Roboto Medium" panose="02000000000000000000" pitchFamily="2" charset="0"/>
                            <a:cs typeface="+mj-cs"/>
                          </a:rPr>
                        </m:ctrlPr>
                      </m:sSubPr>
                      <m:e>
                        <m:r>
                          <a:rPr lang="pt-BR" sz="3450" b="0" i="1" spc="-75" smtClean="0">
                            <a:solidFill>
                              <a:srgbClr val="0093DD"/>
                            </a:solidFill>
                            <a:latin typeface="Cambria Math" panose="02040503050406030204" pitchFamily="18" charset="0"/>
                            <a:ea typeface="Roboto Medium" panose="02000000000000000000" pitchFamily="2" charset="0"/>
                            <a:cs typeface="+mj-cs"/>
                          </a:rPr>
                          <m:t>𝑄</m:t>
                        </m:r>
                      </m:e>
                      <m:sub>
                        <m:r>
                          <a:rPr lang="pt-BR" sz="3450" b="0" i="1" spc="-75" smtClean="0">
                            <a:solidFill>
                              <a:srgbClr val="0093DD"/>
                            </a:solidFill>
                            <a:latin typeface="Cambria Math" panose="02040503050406030204" pitchFamily="18" charset="0"/>
                            <a:ea typeface="Roboto Medium" panose="02000000000000000000" pitchFamily="2" charset="0"/>
                            <a:cs typeface="+mj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3450" spc="-75" dirty="0">
                    <a:solidFill>
                      <a:srgbClr val="0093DD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+mj-cs"/>
                  </a:rPr>
                  <a:t>)</a:t>
                </a:r>
                <a:endParaRPr lang="en-US" baseline="-25000" dirty="0"/>
              </a:p>
              <a:p>
                <a:pPr marL="85725" indent="0">
                  <a:spcBef>
                    <a:spcPts val="0"/>
                  </a:spcBef>
                  <a:buNone/>
                </a:pPr>
                <a:r>
                  <a:rPr lang="en-US" dirty="0"/>
                  <a:t>Amount of energy in electromagnetic radiation</a:t>
                </a:r>
              </a:p>
              <a:p>
                <a:pPr marL="85725" indent="0">
                  <a:spcBef>
                    <a:spcPts val="0"/>
                  </a:spcBef>
                  <a:buNone/>
                </a:pPr>
                <a:r>
                  <a:rPr lang="en-US" b="1" dirty="0"/>
                  <a:t>Unit: 	Joule (J)</a:t>
                </a:r>
              </a:p>
              <a:p>
                <a:pPr marL="85725" indent="0">
                  <a:spcBef>
                    <a:spcPts val="0"/>
                  </a:spcBef>
                  <a:buNone/>
                </a:pPr>
                <a:endParaRPr lang="en-US" b="1" dirty="0"/>
              </a:p>
              <a:p>
                <a:pPr marL="85725" indent="0">
                  <a:spcBef>
                    <a:spcPts val="0"/>
                  </a:spcBef>
                  <a:buNone/>
                </a:pPr>
                <a:r>
                  <a:rPr lang="en-US" sz="3450" spc="-75" dirty="0">
                    <a:solidFill>
                      <a:srgbClr val="0093DD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rPr>
                  <a:t>Radiant Flux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450" i="1" spc="-75" smtClean="0">
                        <a:solidFill>
                          <a:srgbClr val="0093D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pt-BR" sz="3450" spc="-75" dirty="0">
                    <a:solidFill>
                      <a:srgbClr val="0093DD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rPr>
                  <a:t>)</a:t>
                </a:r>
                <a:endParaRPr lang="en-US" dirty="0"/>
              </a:p>
              <a:p>
                <a:pPr marL="85725" indent="0">
                  <a:spcBef>
                    <a:spcPts val="0"/>
                  </a:spcBef>
                  <a:buNone/>
                </a:pPr>
                <a:r>
                  <a:rPr lang="en-US" dirty="0"/>
                  <a:t>Flow of EMR energy over time</a:t>
                </a:r>
              </a:p>
              <a:p>
                <a:pPr marL="85725" indent="0">
                  <a:spcBef>
                    <a:spcPts val="0"/>
                  </a:spcBef>
                  <a:buNone/>
                </a:pPr>
                <a:r>
                  <a:rPr lang="en-US" b="1" dirty="0"/>
                  <a:t>Unit: 	Watt 	=  J . s</a:t>
                </a:r>
                <a:r>
                  <a:rPr lang="en-US" b="1" baseline="30000" dirty="0"/>
                  <a:t>-1</a:t>
                </a:r>
              </a:p>
              <a:p>
                <a:pPr marL="85725" indent="0">
                  <a:spcBef>
                    <a:spcPts val="0"/>
                  </a:spcBef>
                  <a:buNone/>
                </a:pPr>
                <a:endParaRPr lang="en-US" b="1" dirty="0"/>
              </a:p>
              <a:p>
                <a:pPr marL="85725" indent="0">
                  <a:spcBef>
                    <a:spcPts val="0"/>
                  </a:spcBef>
                  <a:buNone/>
                </a:pPr>
                <a:r>
                  <a:rPr lang="en-US" sz="3450" spc="-75" dirty="0">
                    <a:solidFill>
                      <a:srgbClr val="0093DD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rPr>
                  <a:t>Spectral Radiant Flux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450" i="1" spc="-75">
                            <a:solidFill>
                              <a:srgbClr val="0093DD"/>
                            </a:solidFill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450" i="1" spc="-75">
                            <a:solidFill>
                              <a:srgbClr val="0093D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pt-BR" sz="3450" i="1" spc="-75">
                            <a:solidFill>
                              <a:srgbClr val="0093D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pt-BR" sz="3450" spc="-75" dirty="0">
                    <a:solidFill>
                      <a:srgbClr val="0093DD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rPr>
                  <a:t>) </a:t>
                </a:r>
              </a:p>
              <a:p>
                <a:pPr marL="85725" indent="0">
                  <a:spcBef>
                    <a:spcPts val="0"/>
                  </a:spcBef>
                  <a:buNone/>
                </a:pPr>
                <a:r>
                  <a:rPr lang="en-US" dirty="0"/>
                  <a:t>Flow of EMR energy over time, at a given wavelength</a:t>
                </a:r>
              </a:p>
              <a:p>
                <a:pPr marL="85725" indent="0">
                  <a:spcBef>
                    <a:spcPts val="0"/>
                  </a:spcBef>
                  <a:buNone/>
                </a:pPr>
                <a:r>
                  <a:rPr lang="en-US" b="1" dirty="0"/>
                  <a:t>Unit: 	W . nm</a:t>
                </a:r>
                <a:r>
                  <a:rPr lang="en-US" b="1" baseline="30000" dirty="0"/>
                  <a:t>-1</a:t>
                </a:r>
                <a:r>
                  <a:rPr lang="en-US" b="1" dirty="0"/>
                  <a:t>	</a:t>
                </a:r>
              </a:p>
              <a:p>
                <a:pPr marL="85725" indent="0">
                  <a:spcBef>
                    <a:spcPts val="0"/>
                  </a:spcBef>
                  <a:buNone/>
                </a:pPr>
                <a:endParaRPr lang="en-US" b="1" dirty="0"/>
              </a:p>
              <a:p>
                <a:pPr marL="85725" indent="0">
                  <a:spcBef>
                    <a:spcPts val="0"/>
                  </a:spcBef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40282-D404-42C2-81B9-9686B79AC0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3826"/>
                <a:ext cx="7620000" cy="5968164"/>
              </a:xfrm>
              <a:blipFill>
                <a:blip r:embed="rId2"/>
                <a:stretch>
                  <a:fillRect l="-1120"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764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0282-D404-42C2-81B9-9686B79AC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3826"/>
            <a:ext cx="7620000" cy="5968164"/>
          </a:xfrm>
        </p:spPr>
        <p:txBody>
          <a:bodyPr>
            <a:normAutofit/>
          </a:bodyPr>
          <a:lstStyle/>
          <a:p>
            <a:pPr marL="85725" indent="0">
              <a:spcBef>
                <a:spcPts val="0"/>
              </a:spcBef>
              <a:buNone/>
            </a:pPr>
            <a:r>
              <a:rPr lang="en-US" sz="3450" spc="-75" dirty="0">
                <a:solidFill>
                  <a:srgbClr val="0093D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Radiant Flux Density</a:t>
            </a:r>
            <a:endParaRPr lang="en-US" sz="3600" dirty="0"/>
          </a:p>
          <a:p>
            <a:pPr marL="85725" indent="0">
              <a:spcBef>
                <a:spcPts val="0"/>
              </a:spcBef>
              <a:buNone/>
            </a:pPr>
            <a:r>
              <a:rPr lang="en-US" dirty="0"/>
              <a:t>Flow of EMR energy over time, per area</a:t>
            </a:r>
          </a:p>
          <a:p>
            <a:pPr marL="85725" indent="0">
              <a:spcBef>
                <a:spcPts val="0"/>
              </a:spcBef>
              <a:buNone/>
            </a:pPr>
            <a:r>
              <a:rPr lang="en-US" b="1" dirty="0"/>
              <a:t>Unit: 	W . m</a:t>
            </a:r>
            <a:r>
              <a:rPr lang="en-US" b="1" baseline="30000" dirty="0"/>
              <a:t>-2</a:t>
            </a:r>
            <a:r>
              <a:rPr lang="en-US" b="1" dirty="0"/>
              <a:t>	</a:t>
            </a:r>
          </a:p>
          <a:p>
            <a:pPr marL="85725" indent="0">
              <a:spcBef>
                <a:spcPts val="0"/>
              </a:spcBef>
              <a:buNone/>
            </a:pPr>
            <a:r>
              <a:rPr lang="en-US" b="1" dirty="0"/>
              <a:t>Can be referred to by two different names, depending on flow direction:</a:t>
            </a:r>
          </a:p>
          <a:p>
            <a:pPr marL="85725" indent="0">
              <a:spcBef>
                <a:spcPts val="0"/>
              </a:spcBef>
              <a:buNone/>
            </a:pP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BEA766-348B-4B1E-B44C-03F1BBCF3B08}"/>
              </a:ext>
            </a:extLst>
          </p:cNvPr>
          <p:cNvSpPr/>
          <p:nvPr/>
        </p:nvSpPr>
        <p:spPr>
          <a:xfrm>
            <a:off x="609202" y="6250402"/>
            <a:ext cx="3492138" cy="1915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tx1"/>
                </a:solidFill>
              </a:rPr>
              <a:t>Surface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EE65F-3750-413C-A0A8-C27DA84FC155}"/>
              </a:ext>
            </a:extLst>
          </p:cNvPr>
          <p:cNvSpPr/>
          <p:nvPr/>
        </p:nvSpPr>
        <p:spPr>
          <a:xfrm>
            <a:off x="4501934" y="6250402"/>
            <a:ext cx="3492138" cy="1915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tx1"/>
                </a:solidFill>
              </a:rPr>
              <a:t>Surface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A5F3E6-1AA8-417A-BB29-20CCF6A8F296}"/>
              </a:ext>
            </a:extLst>
          </p:cNvPr>
          <p:cNvCxnSpPr/>
          <p:nvPr/>
        </p:nvCxnSpPr>
        <p:spPr>
          <a:xfrm>
            <a:off x="2355271" y="4361199"/>
            <a:ext cx="0" cy="175042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BAEB6D-5101-430B-9CE5-09E127C649A8}"/>
              </a:ext>
            </a:extLst>
          </p:cNvPr>
          <p:cNvCxnSpPr/>
          <p:nvPr/>
        </p:nvCxnSpPr>
        <p:spPr>
          <a:xfrm>
            <a:off x="863554" y="4958505"/>
            <a:ext cx="1367994" cy="1194008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AA1E5-33B9-4B24-9A7D-704E393A87EA}"/>
              </a:ext>
            </a:extLst>
          </p:cNvPr>
          <p:cNvCxnSpPr/>
          <p:nvPr/>
        </p:nvCxnSpPr>
        <p:spPr>
          <a:xfrm flipH="1">
            <a:off x="2447116" y="4915692"/>
            <a:ext cx="1382080" cy="1222707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641EA1-1369-46D3-93B6-4E30E0A99216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4780608" y="4762731"/>
            <a:ext cx="1467395" cy="148767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84042A-B45D-486B-8E07-F0670F683FFB}"/>
              </a:ext>
            </a:extLst>
          </p:cNvPr>
          <p:cNvCxnSpPr>
            <a:stCxn id="5" idx="0"/>
          </p:cNvCxnSpPr>
          <p:nvPr/>
        </p:nvCxnSpPr>
        <p:spPr>
          <a:xfrm flipV="1">
            <a:off x="6248003" y="4282265"/>
            <a:ext cx="23946" cy="1968137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57D477-75A3-4B2F-8CEF-AE58AA0CAAAA}"/>
              </a:ext>
            </a:extLst>
          </p:cNvPr>
          <p:cNvCxnSpPr>
            <a:stCxn id="5" idx="0"/>
          </p:cNvCxnSpPr>
          <p:nvPr/>
        </p:nvCxnSpPr>
        <p:spPr>
          <a:xfrm flipV="1">
            <a:off x="6248003" y="4803691"/>
            <a:ext cx="1441268" cy="144671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F6CD74-76EF-4425-ACF1-1DD4F97F7583}"/>
              </a:ext>
            </a:extLst>
          </p:cNvPr>
          <p:cNvSpPr/>
          <p:nvPr/>
        </p:nvSpPr>
        <p:spPr>
          <a:xfrm>
            <a:off x="387134" y="4083270"/>
            <a:ext cx="3958045" cy="2563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2BED55-AB61-4AB1-9C4A-DF8C80D85B95}"/>
                  </a:ext>
                </a:extLst>
              </p:cNvPr>
              <p:cNvSpPr/>
              <p:nvPr/>
            </p:nvSpPr>
            <p:spPr>
              <a:xfrm>
                <a:off x="4577935" y="3399389"/>
                <a:ext cx="2933816" cy="500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:r>
                  <a:rPr lang="en-AU" sz="2650" b="1" dirty="0"/>
                  <a:t>Exitance (</a:t>
                </a:r>
                <a14:m>
                  <m:oMath xmlns:m="http://schemas.openxmlformats.org/officeDocument/2006/math">
                    <m:r>
                      <a:rPr lang="pt-BR" sz="265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AU" sz="2650" b="1" dirty="0"/>
                  <a:t>)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2BED55-AB61-4AB1-9C4A-DF8C80D85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35" y="3399389"/>
                <a:ext cx="2933816" cy="500137"/>
              </a:xfrm>
              <a:prstGeom prst="rect">
                <a:avLst/>
              </a:prstGeom>
              <a:blipFill>
                <a:blip r:embed="rId2"/>
                <a:stretch>
                  <a:fillRect t="-10976" r="-3326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14CD28-4124-4EF0-82B7-D73E60F033D2}"/>
                  </a:ext>
                </a:extLst>
              </p:cNvPr>
              <p:cNvSpPr/>
              <p:nvPr/>
            </p:nvSpPr>
            <p:spPr>
              <a:xfrm>
                <a:off x="387134" y="3399389"/>
                <a:ext cx="3086101" cy="500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:r>
                  <a:rPr lang="en-AU" sz="2650" b="1" dirty="0"/>
                  <a:t>Irradiance (</a:t>
                </a:r>
                <a14:m>
                  <m:oMath xmlns:m="http://schemas.openxmlformats.org/officeDocument/2006/math">
                    <m:r>
                      <a:rPr lang="pt-BR" sz="2650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AU" sz="2650" b="1" dirty="0"/>
                  <a:t>)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14CD28-4124-4EF0-82B7-D73E60F03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34" y="3399389"/>
                <a:ext cx="3086101" cy="500137"/>
              </a:xfrm>
              <a:prstGeom prst="rect">
                <a:avLst/>
              </a:prstGeom>
              <a:blipFill>
                <a:blip r:embed="rId3"/>
                <a:stretch>
                  <a:fillRect t="-10976" r="-2964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24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0282-D404-42C2-81B9-9686B79AC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3826"/>
            <a:ext cx="7620000" cy="5968164"/>
          </a:xfrm>
        </p:spPr>
        <p:txBody>
          <a:bodyPr>
            <a:normAutofit/>
          </a:bodyPr>
          <a:lstStyle/>
          <a:p>
            <a:pPr marL="85725" indent="0">
              <a:spcBef>
                <a:spcPts val="0"/>
              </a:spcBef>
              <a:buNone/>
            </a:pPr>
            <a:r>
              <a:rPr lang="en-US" sz="3450" spc="-75" dirty="0">
                <a:solidFill>
                  <a:srgbClr val="0093D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Radiance</a:t>
            </a:r>
            <a:endParaRPr lang="en-US" sz="3600" dirty="0"/>
          </a:p>
          <a:p>
            <a:pPr marL="85725" indent="0">
              <a:spcBef>
                <a:spcPts val="0"/>
              </a:spcBef>
              <a:buNone/>
            </a:pPr>
            <a:r>
              <a:rPr lang="en-US" dirty="0"/>
              <a:t>Flow of EMR energy over time, per area, per solid angle</a:t>
            </a:r>
          </a:p>
          <a:p>
            <a:pPr marL="85725" indent="0">
              <a:spcBef>
                <a:spcPts val="0"/>
              </a:spcBef>
              <a:buNone/>
            </a:pPr>
            <a:r>
              <a:rPr lang="en-US" b="1" dirty="0"/>
              <a:t>Unit: 	W . m</a:t>
            </a:r>
            <a:r>
              <a:rPr lang="en-US" b="1" baseline="30000" dirty="0"/>
              <a:t>-2</a:t>
            </a:r>
            <a:r>
              <a:rPr lang="en-US" b="1" dirty="0"/>
              <a:t>	 . sr</a:t>
            </a:r>
            <a:r>
              <a:rPr lang="en-US" b="1" baseline="30000" dirty="0"/>
              <a:t>-1</a:t>
            </a:r>
            <a:endParaRPr lang="en-US" b="1" dirty="0"/>
          </a:p>
          <a:p>
            <a:pPr marL="85725" indent="0">
              <a:spcBef>
                <a:spcPts val="0"/>
              </a:spcBef>
              <a:buNone/>
            </a:pP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1E5C30-345B-4441-B74C-450861EC6C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62"/>
          <a:stretch/>
        </p:blipFill>
        <p:spPr>
          <a:xfrm>
            <a:off x="656458" y="3039738"/>
            <a:ext cx="3513657" cy="2884516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BA23556B-7105-44FF-91FA-3FB6BD044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667274"/>
              </p:ext>
            </p:extLst>
          </p:nvPr>
        </p:nvGraphicFramePr>
        <p:xfrm>
          <a:off x="4492526" y="2039639"/>
          <a:ext cx="3681083" cy="1252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Equation" r:id="rId4" imgW="1231560" imgH="419040" progId="Equation.3">
                  <p:embed/>
                </p:oleObj>
              </mc:Choice>
              <mc:Fallback>
                <p:oleObj name="Equation" r:id="rId4" imgW="1231560" imgH="4190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526" y="2039639"/>
                        <a:ext cx="3681083" cy="125205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3E8248C-DDD1-48E1-AEF1-2658F8DB06AA}"/>
              </a:ext>
            </a:extLst>
          </p:cNvPr>
          <p:cNvGrpSpPr/>
          <p:nvPr/>
        </p:nvGrpSpPr>
        <p:grpSpPr>
          <a:xfrm>
            <a:off x="4757445" y="4649462"/>
            <a:ext cx="3512573" cy="1949199"/>
            <a:chOff x="4957298" y="2662720"/>
            <a:chExt cx="3512573" cy="19491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78AC33-C785-4EB2-BB00-0AC0CF27D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298" y="2662720"/>
              <a:ext cx="3512573" cy="194919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26280B-2A08-4DDF-89B3-6B131B3F6EE2}"/>
                </a:ext>
              </a:extLst>
            </p:cNvPr>
            <p:cNvSpPr txBox="1"/>
            <p:nvPr/>
          </p:nvSpPr>
          <p:spPr>
            <a:xfrm>
              <a:off x="5685906" y="4342044"/>
              <a:ext cx="23695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 err="1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Angle</a:t>
              </a:r>
              <a:r>
                <a:rPr lang="pt-BR" sz="11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</a:t>
              </a:r>
              <a:r>
                <a:rPr lang="pt-BR" sz="1100" dirty="0" err="1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Solid</a:t>
              </a:r>
              <a:r>
                <a:rPr lang="pt-BR" sz="11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pt-BR" sz="1100" dirty="0" err="1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Angle</a:t>
              </a:r>
              <a:endParaRPr lang="en-US" sz="1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370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0282-D404-42C2-81B9-9686B79AC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3826"/>
            <a:ext cx="7620000" cy="5968164"/>
          </a:xfrm>
        </p:spPr>
        <p:txBody>
          <a:bodyPr>
            <a:normAutofit/>
          </a:bodyPr>
          <a:lstStyle/>
          <a:p>
            <a:pPr marL="85725" indent="0">
              <a:spcBef>
                <a:spcPts val="0"/>
              </a:spcBef>
              <a:buNone/>
            </a:pPr>
            <a:r>
              <a:rPr lang="en-US" sz="3450" spc="-75" dirty="0">
                <a:solidFill>
                  <a:srgbClr val="0093D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Reflectance</a:t>
            </a:r>
            <a:endParaRPr lang="en-US" sz="3600" dirty="0"/>
          </a:p>
          <a:p>
            <a:pPr marL="85725" indent="0">
              <a:spcBef>
                <a:spcPts val="0"/>
              </a:spcBef>
              <a:buNone/>
            </a:pPr>
            <a:r>
              <a:rPr lang="pt-BR" dirty="0" err="1"/>
              <a:t>Proportion</a:t>
            </a:r>
            <a:r>
              <a:rPr lang="pt-BR" dirty="0"/>
              <a:t> of EMR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reflected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a </a:t>
            </a:r>
            <a:r>
              <a:rPr lang="pt-BR" dirty="0" err="1"/>
              <a:t>target</a:t>
            </a:r>
            <a:endParaRPr lang="en-US" dirty="0"/>
          </a:p>
          <a:p>
            <a:pPr marL="85725" indent="0">
              <a:spcBef>
                <a:spcPts val="0"/>
              </a:spcBef>
              <a:buNone/>
            </a:pPr>
            <a:r>
              <a:rPr lang="en-US" b="1" dirty="0"/>
              <a:t>Unit: 	unitless!</a:t>
            </a:r>
          </a:p>
          <a:p>
            <a:pPr marL="85725" indent="0">
              <a:spcBef>
                <a:spcPts val="0"/>
              </a:spcBef>
              <a:buNone/>
            </a:pPr>
            <a:endParaRPr lang="en-US" b="1" dirty="0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BC1FA293-0690-4881-8E59-1D23BDCCAD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516466"/>
              </p:ext>
            </p:extLst>
          </p:nvPr>
        </p:nvGraphicFramePr>
        <p:xfrm>
          <a:off x="2365784" y="3753001"/>
          <a:ext cx="2806728" cy="173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Equation" r:id="rId3" imgW="698400" imgH="431640" progId="Equation.3">
                  <p:embed/>
                </p:oleObj>
              </mc:Choice>
              <mc:Fallback>
                <p:oleObj name="Equation" r:id="rId3" imgW="698400" imgH="43164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784" y="3753001"/>
                        <a:ext cx="2806728" cy="17333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BB23E30-085A-464D-9792-F123DA07FF50}"/>
              </a:ext>
            </a:extLst>
          </p:cNvPr>
          <p:cNvSpPr txBox="1"/>
          <p:nvPr/>
        </p:nvSpPr>
        <p:spPr>
          <a:xfrm>
            <a:off x="1021261" y="3088576"/>
            <a:ext cx="622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We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estimate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reflectance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from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radiance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and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irradiance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: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214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AU" sz="2800"/>
              <a:t>Reflectância (</a:t>
            </a:r>
            <a:r>
              <a:rPr lang="en-AU" sz="2800" i="1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AU" sz="2800"/>
              <a:t>, adimensional)</a:t>
            </a:r>
          </a:p>
          <a:p>
            <a:pPr lvl="2"/>
            <a:r>
              <a:rPr lang="en-AU" sz="2000"/>
              <a:t>Porcentagem da radiação incidente que é refletida</a:t>
            </a:r>
          </a:p>
          <a:p>
            <a:pPr lvl="2"/>
            <a:r>
              <a:rPr lang="en-AU" sz="2000"/>
              <a:t>Pode ser calculada a partir da relação entre irradiância e radiância:</a:t>
            </a:r>
          </a:p>
          <a:p>
            <a:pPr lvl="2"/>
            <a:endParaRPr lang="en-AU" sz="2400" b="1"/>
          </a:p>
          <a:p>
            <a:pPr lvl="2"/>
            <a:endParaRPr lang="en-AU" sz="2400" b="1"/>
          </a:p>
          <a:p>
            <a:pPr lvl="2"/>
            <a:endParaRPr lang="en-AU" sz="2400" b="1"/>
          </a:p>
          <a:p>
            <a:pPr lvl="2"/>
            <a:endParaRPr lang="en-AU" sz="2400" b="1"/>
          </a:p>
          <a:p>
            <a:pPr lvl="2"/>
            <a:r>
              <a:rPr lang="en-AU" sz="2400" b="1"/>
              <a:t>Por que queremos reflectância?</a:t>
            </a:r>
            <a:endParaRPr lang="en-AU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 que </a:t>
            </a:r>
            <a:r>
              <a:rPr lang="en-AU" dirty="0" err="1"/>
              <a:t>nós</a:t>
            </a:r>
            <a:r>
              <a:rPr lang="en-AU" dirty="0"/>
              <a:t> </a:t>
            </a:r>
            <a:r>
              <a:rPr lang="en-AU" dirty="0" err="1"/>
              <a:t>realmente</a:t>
            </a:r>
            <a:r>
              <a:rPr lang="en-AU" dirty="0"/>
              <a:t> </a:t>
            </a:r>
            <a:r>
              <a:rPr lang="en-AU" dirty="0" err="1"/>
              <a:t>queremos</a:t>
            </a:r>
            <a:r>
              <a:rPr lang="en-AU" dirty="0"/>
              <a:t>?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7633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697375"/>
              </p:ext>
            </p:extLst>
          </p:nvPr>
        </p:nvGraphicFramePr>
        <p:xfrm>
          <a:off x="2773109" y="3611686"/>
          <a:ext cx="2806728" cy="173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7" name="Equation" r:id="rId3" imgW="698400" imgH="431640" progId="Equation.3">
                  <p:embed/>
                </p:oleObj>
              </mc:Choice>
              <mc:Fallback>
                <p:oleObj name="Equation" r:id="rId3" imgW="698400" imgH="43164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109" y="3611686"/>
                        <a:ext cx="2806728" cy="17333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184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0282-D404-42C2-81B9-9686B79AC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3826"/>
            <a:ext cx="7620000" cy="5968164"/>
          </a:xfrm>
        </p:spPr>
        <p:txBody>
          <a:bodyPr>
            <a:normAutofit/>
          </a:bodyPr>
          <a:lstStyle/>
          <a:p>
            <a:pPr marL="85725" indent="0">
              <a:spcBef>
                <a:spcPts val="0"/>
              </a:spcBef>
              <a:buNone/>
            </a:pPr>
            <a:r>
              <a:rPr lang="en-US" sz="3450" spc="-75" dirty="0">
                <a:solidFill>
                  <a:srgbClr val="0093D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Reflectance</a:t>
            </a:r>
            <a:endParaRPr lang="en-US" sz="3600" dirty="0"/>
          </a:p>
          <a:p>
            <a:pPr marL="85725" indent="0">
              <a:spcBef>
                <a:spcPts val="0"/>
              </a:spcBef>
              <a:buNone/>
            </a:pPr>
            <a:r>
              <a:rPr lang="pt-BR" dirty="0" err="1"/>
              <a:t>Proportion</a:t>
            </a:r>
            <a:r>
              <a:rPr lang="pt-BR" dirty="0"/>
              <a:t> of EMR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reflected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a </a:t>
            </a:r>
            <a:r>
              <a:rPr lang="pt-BR" dirty="0" err="1"/>
              <a:t>target</a:t>
            </a:r>
            <a:endParaRPr lang="en-US" dirty="0"/>
          </a:p>
          <a:p>
            <a:pPr marL="85725" indent="0">
              <a:spcBef>
                <a:spcPts val="0"/>
              </a:spcBef>
              <a:buNone/>
            </a:pPr>
            <a:r>
              <a:rPr lang="en-US" b="1" dirty="0"/>
              <a:t>Unit: 	unitless!</a:t>
            </a:r>
          </a:p>
          <a:p>
            <a:pPr marL="85725" indent="0">
              <a:spcBef>
                <a:spcPts val="0"/>
              </a:spcBef>
              <a:buNone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23E30-085A-464D-9792-F123DA07FF50}"/>
              </a:ext>
            </a:extLst>
          </p:cNvPr>
          <p:cNvSpPr txBox="1"/>
          <p:nvPr/>
        </p:nvSpPr>
        <p:spPr>
          <a:xfrm>
            <a:off x="981685" y="2689565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Reflectance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is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our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“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holy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grail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” in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optical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remote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sensing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.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Why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2791883D-6860-40B7-8ED3-F2CA119EDC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0113"/>
              </p:ext>
            </p:extLst>
          </p:nvPr>
        </p:nvGraphicFramePr>
        <p:xfrm>
          <a:off x="1915829" y="4271133"/>
          <a:ext cx="6027176" cy="93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2" name="Equation" r:id="rId3" imgW="2539800" imgH="393480" progId="Equation.3">
                  <p:embed/>
                </p:oleObj>
              </mc:Choice>
              <mc:Fallback>
                <p:oleObj name="Equation" r:id="rId3" imgW="2539800" imgH="39348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829" y="4271133"/>
                        <a:ext cx="6027176" cy="93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B5CF3437-AF52-4CB9-A5A7-7E75F9EF11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772681"/>
              </p:ext>
            </p:extLst>
          </p:nvPr>
        </p:nvGraphicFramePr>
        <p:xfrm>
          <a:off x="1915829" y="5397718"/>
          <a:ext cx="5916309" cy="922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Equation" r:id="rId5" imgW="2527200" imgH="393480" progId="Equation.3">
                  <p:embed/>
                </p:oleObj>
              </mc:Choice>
              <mc:Fallback>
                <p:oleObj name="Equation" r:id="rId5" imgW="2527200" imgH="39348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829" y="5397718"/>
                        <a:ext cx="5916309" cy="9226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3ADB82-B5E2-4328-B56C-BC6F6D75B453}"/>
              </a:ext>
            </a:extLst>
          </p:cNvPr>
          <p:cNvSpPr txBox="1"/>
          <p:nvPr/>
        </p:nvSpPr>
        <p:spPr>
          <a:xfrm>
            <a:off x="1142745" y="3505114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Let’s</a:t>
            </a:r>
            <a:r>
              <a:rPr lang="pt-BR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imagine a </a:t>
            </a:r>
            <a:r>
              <a:rPr lang="pt-BR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stable</a:t>
            </a:r>
            <a:r>
              <a:rPr lang="pt-BR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pt-BR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target</a:t>
            </a:r>
            <a:r>
              <a:rPr lang="pt-BR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pt-BR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during</a:t>
            </a:r>
            <a:r>
              <a:rPr lang="pt-BR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pt-BR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summer</a:t>
            </a:r>
            <a:r>
              <a:rPr lang="pt-BR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pt-BR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and</a:t>
            </a:r>
            <a:r>
              <a:rPr lang="pt-BR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pt-BR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winter</a:t>
            </a:r>
            <a:r>
              <a:rPr lang="pt-BR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2C2FA-D3C8-48F6-BBF3-0AEBC9DF6EA5}"/>
              </a:ext>
            </a:extLst>
          </p:cNvPr>
          <p:cNvSpPr txBox="1"/>
          <p:nvPr/>
        </p:nvSpPr>
        <p:spPr>
          <a:xfrm>
            <a:off x="422076" y="455379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Summer: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F31B0-D914-4368-90B0-723E286D6B3C}"/>
              </a:ext>
            </a:extLst>
          </p:cNvPr>
          <p:cNvSpPr txBox="1"/>
          <p:nvPr/>
        </p:nvSpPr>
        <p:spPr>
          <a:xfrm>
            <a:off x="522263" y="5672286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Winter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: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0BF7CF-624F-4EE2-B67E-0B0CC1DA5AE6}"/>
              </a:ext>
            </a:extLst>
          </p:cNvPr>
          <p:cNvSpPr/>
          <p:nvPr/>
        </p:nvSpPr>
        <p:spPr>
          <a:xfrm>
            <a:off x="4887885" y="4271133"/>
            <a:ext cx="457200" cy="400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84CD3-4CEB-4CE4-9921-553DC1BE61A5}"/>
              </a:ext>
            </a:extLst>
          </p:cNvPr>
          <p:cNvSpPr/>
          <p:nvPr/>
        </p:nvSpPr>
        <p:spPr>
          <a:xfrm>
            <a:off x="4815842" y="5410473"/>
            <a:ext cx="457200" cy="400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30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0282-D404-42C2-81B9-9686B79AC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3826"/>
            <a:ext cx="7620000" cy="5968164"/>
          </a:xfrm>
        </p:spPr>
        <p:txBody>
          <a:bodyPr>
            <a:normAutofit/>
          </a:bodyPr>
          <a:lstStyle/>
          <a:p>
            <a:pPr marL="85725" indent="0">
              <a:spcBef>
                <a:spcPts val="0"/>
              </a:spcBef>
              <a:buNone/>
            </a:pPr>
            <a:r>
              <a:rPr lang="en-US" sz="3450" spc="-75" dirty="0">
                <a:solidFill>
                  <a:srgbClr val="0093D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Reflectance</a:t>
            </a:r>
            <a:endParaRPr lang="en-US" sz="3600" dirty="0"/>
          </a:p>
          <a:p>
            <a:pPr marL="85725" indent="0">
              <a:spcBef>
                <a:spcPts val="0"/>
              </a:spcBef>
              <a:buNone/>
            </a:pPr>
            <a:r>
              <a:rPr lang="pt-BR" dirty="0" err="1"/>
              <a:t>Proportion</a:t>
            </a:r>
            <a:r>
              <a:rPr lang="pt-BR" dirty="0"/>
              <a:t> of EMR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reflected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a </a:t>
            </a:r>
            <a:r>
              <a:rPr lang="pt-BR" dirty="0" err="1"/>
              <a:t>target</a:t>
            </a:r>
            <a:endParaRPr lang="en-US" dirty="0"/>
          </a:p>
          <a:p>
            <a:pPr marL="85725" indent="0">
              <a:spcBef>
                <a:spcPts val="0"/>
              </a:spcBef>
              <a:buNone/>
            </a:pPr>
            <a:r>
              <a:rPr lang="en-US" b="1" dirty="0"/>
              <a:t>Unit: 	unitless!</a:t>
            </a:r>
          </a:p>
          <a:p>
            <a:pPr marL="85725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23E30-085A-464D-9792-F123DA07FF50}"/>
              </a:ext>
            </a:extLst>
          </p:cNvPr>
          <p:cNvSpPr txBox="1"/>
          <p:nvPr/>
        </p:nvSpPr>
        <p:spPr>
          <a:xfrm>
            <a:off x="719442" y="3055325"/>
            <a:ext cx="70955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Reflectance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is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our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“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holy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grail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” in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optical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remote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sensing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. </a:t>
            </a:r>
            <a:r>
              <a:rPr lang="pt-BR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Why</a:t>
            </a:r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  <a:p>
            <a:pPr algn="ctr"/>
            <a:endParaRPr lang="pt-BR" sz="28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ctr"/>
            <a:r>
              <a:rPr lang="pt-BR" sz="28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Reflectance</a:t>
            </a:r>
            <a:r>
              <a:rPr lang="pt-BR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 in </a:t>
            </a:r>
            <a:r>
              <a:rPr lang="pt-BR" sz="28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</a:t>
            </a:r>
            <a:r>
              <a:rPr lang="pt-BR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intrinsic</a:t>
            </a:r>
            <a:r>
              <a:rPr lang="pt-BR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property</a:t>
            </a:r>
            <a:r>
              <a:rPr lang="pt-BR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 of </a:t>
            </a:r>
            <a:r>
              <a:rPr lang="pt-BR" sz="28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the</a:t>
            </a:r>
            <a:r>
              <a:rPr lang="pt-BR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target</a:t>
            </a:r>
            <a:r>
              <a:rPr lang="pt-BR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, </a:t>
            </a:r>
            <a:r>
              <a:rPr lang="pt-BR" sz="2800" dirty="0" err="1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independent</a:t>
            </a:r>
            <a:r>
              <a:rPr lang="pt-BR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from</a:t>
            </a:r>
            <a:r>
              <a:rPr lang="pt-BR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changes</a:t>
            </a:r>
            <a:r>
              <a:rPr lang="pt-BR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 in </a:t>
            </a:r>
            <a:r>
              <a:rPr lang="pt-BR" sz="28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illumination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Course Overview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88720"/>
            <a:ext cx="8013469" cy="5253269"/>
          </a:xfrm>
        </p:spPr>
        <p:txBody>
          <a:bodyPr>
            <a:normAutofit fontScale="85000" lnSpcReduction="20000"/>
          </a:bodyPr>
          <a:lstStyle/>
          <a:p>
            <a:r>
              <a:rPr lang="en-AU" b="1" dirty="0"/>
              <a:t>Day 1: </a:t>
            </a:r>
            <a:r>
              <a:rPr lang="en-AU" dirty="0"/>
              <a:t>The physical basis of remote sensing / Digital remote sensing images</a:t>
            </a:r>
            <a:endParaRPr lang="en-AU" b="1" dirty="0"/>
          </a:p>
          <a:p>
            <a:r>
              <a:rPr lang="en-AU" b="1" dirty="0"/>
              <a:t>Day 2</a:t>
            </a:r>
            <a:r>
              <a:rPr lang="en-AU" dirty="0"/>
              <a:t>: Spectroscopy of natural and artificial targets</a:t>
            </a:r>
          </a:p>
          <a:p>
            <a:r>
              <a:rPr lang="en-AU" b="1" dirty="0"/>
              <a:t>Day 3: </a:t>
            </a:r>
            <a:r>
              <a:rPr lang="en-AU" dirty="0"/>
              <a:t>Image pre-processing</a:t>
            </a:r>
          </a:p>
          <a:p>
            <a:r>
              <a:rPr lang="en-AU" b="1" dirty="0"/>
              <a:t>Day 4: </a:t>
            </a:r>
            <a:r>
              <a:rPr lang="en-AU" dirty="0"/>
              <a:t>Image processing: transformations</a:t>
            </a:r>
          </a:p>
          <a:p>
            <a:r>
              <a:rPr lang="en-AU" b="1" dirty="0"/>
              <a:t>Day 5: </a:t>
            </a:r>
            <a:r>
              <a:rPr lang="en-AU" dirty="0"/>
              <a:t>Image Classification and Validation</a:t>
            </a:r>
          </a:p>
          <a:p>
            <a:r>
              <a:rPr lang="en-AU" b="1" dirty="0"/>
              <a:t>Day 6: </a:t>
            </a:r>
            <a:r>
              <a:rPr lang="en-AU" dirty="0"/>
              <a:t>Where to get remote sensing imagery</a:t>
            </a:r>
          </a:p>
          <a:p>
            <a:r>
              <a:rPr lang="en-AU" b="1" dirty="0"/>
              <a:t>Day 7: </a:t>
            </a:r>
            <a:r>
              <a:rPr lang="en-AU" dirty="0"/>
              <a:t>Automated remote sensing approaches </a:t>
            </a:r>
          </a:p>
          <a:p>
            <a:r>
              <a:rPr lang="en-AU" b="1" dirty="0"/>
              <a:t>Days 8-9: </a:t>
            </a:r>
            <a:r>
              <a:rPr lang="en-AU" dirty="0"/>
              <a:t>Self-directed work on projects</a:t>
            </a:r>
          </a:p>
          <a:p>
            <a:r>
              <a:rPr lang="en-AU" b="1" dirty="0"/>
              <a:t>Day 10: </a:t>
            </a:r>
            <a:r>
              <a:rPr lang="en-AU" dirty="0"/>
              <a:t> Project presentations</a:t>
            </a:r>
            <a:endParaRPr lang="en-AU" b="1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6102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sz="2000" dirty="0"/>
              <a:t> Well…kind of independent.</a:t>
            </a:r>
          </a:p>
          <a:p>
            <a:pPr lvl="1"/>
            <a:r>
              <a:rPr lang="en-AU" sz="2000" b="1" dirty="0"/>
              <a:t>Lambertian </a:t>
            </a:r>
            <a:r>
              <a:rPr lang="en-AU" sz="2000" dirty="0"/>
              <a:t>targets will reflect equally in all directions (i.e. isotropic).</a:t>
            </a:r>
          </a:p>
          <a:p>
            <a:pPr lvl="1"/>
            <a:r>
              <a:rPr lang="en-AU" sz="2000" dirty="0"/>
              <a:t>Most targets are not Lambertian…but we assume they are.</a:t>
            </a:r>
          </a:p>
          <a:p>
            <a:pPr marL="308610" lvl="1" indent="0">
              <a:buNone/>
            </a:pPr>
            <a:endParaRPr lang="en-AU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Reflectance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7633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/>
          </a:p>
        </p:txBody>
      </p:sp>
      <p:pic>
        <p:nvPicPr>
          <p:cNvPr id="6157" name="Picture 13" descr="http://people.uleth.ca/~craig.coburn/brdf/goni_page_files/image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62" y="3343869"/>
            <a:ext cx="4110551" cy="30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://www2.hawaii.edu/~jmaurer/albedo/grass_BRDF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67" y="3315963"/>
            <a:ext cx="3315028" cy="320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648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0734" y="1155395"/>
            <a:ext cx="4416009" cy="5519351"/>
          </a:xfrm>
        </p:spPr>
        <p:txBody>
          <a:bodyPr/>
          <a:lstStyle/>
          <a:p>
            <a:pPr marL="308610" lvl="1" indent="0">
              <a:buNone/>
            </a:pPr>
            <a:r>
              <a:rPr lang="en-AU" sz="2000" b="1" dirty="0"/>
              <a:t>Bidirectional Reflectance Distribution Function (BRDF)</a:t>
            </a:r>
          </a:p>
          <a:p>
            <a:pPr marL="308610" lvl="1" indent="0">
              <a:buNone/>
            </a:pPr>
            <a:r>
              <a:rPr lang="en-AU" sz="1800" dirty="0"/>
              <a:t>A mathematical function defining how much EMR is reflected in each direction</a:t>
            </a:r>
          </a:p>
          <a:p>
            <a:pPr marL="308610" lvl="1" indent="0">
              <a:buNone/>
            </a:pPr>
            <a:endParaRPr lang="en-AU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Reflectance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7633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/>
          </a:p>
        </p:txBody>
      </p:sp>
      <p:pic>
        <p:nvPicPr>
          <p:cNvPr id="6157" name="Picture 13" descr="http://people.uleth.ca/~craig.coburn/brdf/goni_page_files/image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2" y="2947987"/>
            <a:ext cx="4110551" cy="30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://www2.hawaii.edu/~jmaurer/albedo/grass_BRDF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688" y="3558152"/>
            <a:ext cx="3315028" cy="320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http://www2.hawaii.edu/~jmaurer/albedo/spectralon_BRDF.gif">
            <a:extLst>
              <a:ext uri="{FF2B5EF4-FFF2-40B4-BE49-F238E27FC236}">
                <a16:creationId xmlns:a16="http://schemas.microsoft.com/office/drawing/2014/main" id="{0EB992CB-4F46-4F14-BD45-FB8A19430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688" y="357444"/>
            <a:ext cx="3200817" cy="313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787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007" y="2807063"/>
            <a:ext cx="8345847" cy="4050937"/>
          </a:xfrm>
        </p:spPr>
        <p:txBody>
          <a:bodyPr/>
          <a:lstStyle/>
          <a:p>
            <a:pPr algn="ctr"/>
            <a:r>
              <a:rPr lang="en-US" sz="3600" dirty="0"/>
              <a:t>THE NATURE OF </a:t>
            </a:r>
            <a:r>
              <a:rPr lang="en-US" sz="3600" dirty="0" err="1"/>
              <a:t>DIGItaL</a:t>
            </a:r>
            <a:r>
              <a:rPr lang="en-US" sz="3600" dirty="0"/>
              <a:t> REMOTE SENSING IMAGES</a:t>
            </a:r>
          </a:p>
        </p:txBody>
      </p:sp>
    </p:spTree>
    <p:extLst>
      <p:ext uri="{BB962C8B-B14F-4D97-AF65-F5344CB8AC3E}">
        <p14:creationId xmlns:p14="http://schemas.microsoft.com/office/powerpoint/2010/main" val="278324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Órbitas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631825" y="1998146"/>
            <a:ext cx="7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Polar (Sol-síncrona):  ~ 700km. Satélites de monitoramento terrestre </a:t>
            </a:r>
            <a:endParaRPr lang="en-CA" dirty="0"/>
          </a:p>
        </p:txBody>
      </p:sp>
      <p:pic>
        <p:nvPicPr>
          <p:cNvPr id="28674" name="Picture 2" descr="http://earthobservatory.nasa.gov/Features/OrbitsCatalog/images/sun-synchrono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2643187"/>
            <a:ext cx="68580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510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Órbitas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631825" y="1998146"/>
            <a:ext cx="7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Polar (Sol-síncrona):  ~ 700km. Satélites de monitoramento terrestre </a:t>
            </a:r>
            <a:endParaRPr lang="en-CA" dirty="0"/>
          </a:p>
        </p:txBody>
      </p:sp>
      <p:pic>
        <p:nvPicPr>
          <p:cNvPr id="30722" name="Picture 2" descr="http://academic.emporia.edu/aberjame/remote/landsat/pat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2528887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156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Órbitas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6350"/>
            <a:ext cx="7827818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Órbitas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17638"/>
            <a:ext cx="761612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07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Órbitas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26630" name="Picture 6" descr="http://h2physics.org/wp-content/uploads/2011/07/gesostationarysatellit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2133600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1475" y="1628814"/>
            <a:ext cx="801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Geoestacionária:  ~ 36 mil km. Satélites meteorológicos e de comunicação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5720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Órbitas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371475" y="1628814"/>
            <a:ext cx="801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Geoestacionária:  ~ 36 mil km. Satélites meteorológicos e de comunicação</a:t>
            </a:r>
            <a:endParaRPr lang="en-CA" dirty="0"/>
          </a:p>
        </p:txBody>
      </p:sp>
      <p:pic>
        <p:nvPicPr>
          <p:cNvPr id="29698" name="Picture 2" descr="http://rsd.gsfc.nasa.gov/rsd/images/goes8_h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7" y="2064821"/>
            <a:ext cx="4555053" cy="455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96025" y="619125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GOES-8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9653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www.fas.org/irp/imint/docs/rst/Intro/AlongTr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300683"/>
            <a:ext cx="3114675" cy="428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Geometria de Aquisição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sz="1800" b="1" dirty="0"/>
              <a:t>IFOV (</a:t>
            </a:r>
            <a:r>
              <a:rPr lang="pt-BR" sz="1800" b="1" dirty="0" err="1"/>
              <a:t>Instantaneous</a:t>
            </a:r>
            <a:r>
              <a:rPr lang="pt-BR" sz="1800" b="1" dirty="0"/>
              <a:t> Field </a:t>
            </a:r>
            <a:r>
              <a:rPr lang="pt-BR" sz="1800" b="1" dirty="0" err="1"/>
              <a:t>of</a:t>
            </a:r>
            <a:r>
              <a:rPr lang="pt-BR" sz="1800" b="1" dirty="0"/>
              <a:t> </a:t>
            </a:r>
            <a:r>
              <a:rPr lang="pt-BR" sz="1800" b="1" dirty="0" err="1"/>
              <a:t>View</a:t>
            </a:r>
            <a:r>
              <a:rPr lang="pt-BR" sz="1800" b="1" dirty="0"/>
              <a:t>): </a:t>
            </a:r>
            <a:r>
              <a:rPr lang="pt-BR" sz="1800" dirty="0"/>
              <a:t>área observada por cada elemento detector</a:t>
            </a:r>
          </a:p>
          <a:p>
            <a:pPr>
              <a:lnSpc>
                <a:spcPct val="150000"/>
              </a:lnSpc>
            </a:pPr>
            <a:r>
              <a:rPr lang="pt-BR" sz="1800" b="1" dirty="0"/>
              <a:t>FOV/</a:t>
            </a:r>
            <a:r>
              <a:rPr lang="pt-BR" sz="1800" b="1" dirty="0" err="1"/>
              <a:t>Swath</a:t>
            </a:r>
            <a:r>
              <a:rPr lang="pt-BR" sz="1800" b="1" dirty="0"/>
              <a:t>: </a:t>
            </a:r>
            <a:r>
              <a:rPr lang="pt-BR" sz="1800" dirty="0"/>
              <a:t>largura da faixa imageada</a:t>
            </a:r>
            <a:endParaRPr lang="en-CA" sz="1800" dirty="0"/>
          </a:p>
          <a:p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23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remote sensing?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967"/>
            <a:ext cx="7620000" cy="535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2800" dirty="0"/>
              <a:t>Remote sensing?</a:t>
            </a:r>
          </a:p>
          <a:p>
            <a:pPr>
              <a:lnSpc>
                <a:spcPct val="150000"/>
              </a:lnSpc>
            </a:pPr>
            <a:r>
              <a:rPr lang="en-AU" sz="2800" dirty="0"/>
              <a:t>GIS?</a:t>
            </a:r>
          </a:p>
          <a:p>
            <a:pPr>
              <a:lnSpc>
                <a:spcPct val="150000"/>
              </a:lnSpc>
            </a:pPr>
            <a:r>
              <a:rPr lang="en-AU" sz="2800" dirty="0"/>
              <a:t>Geomatics?</a:t>
            </a:r>
          </a:p>
          <a:p>
            <a:pPr>
              <a:lnSpc>
                <a:spcPct val="150000"/>
              </a:lnSpc>
            </a:pPr>
            <a:r>
              <a:rPr lang="en-AU" sz="2800" dirty="0"/>
              <a:t>Spatial Analysis?</a:t>
            </a:r>
          </a:p>
          <a:p>
            <a:pPr>
              <a:lnSpc>
                <a:spcPct val="150000"/>
              </a:lnSpc>
            </a:pPr>
            <a:r>
              <a:rPr lang="en-AU" sz="2800" dirty="0" err="1"/>
              <a:t>Geostatistics</a:t>
            </a:r>
            <a:r>
              <a:rPr lang="en-AU" sz="2800" dirty="0"/>
              <a:t>?</a:t>
            </a:r>
          </a:p>
          <a:p>
            <a:pPr>
              <a:lnSpc>
                <a:spcPct val="150000"/>
              </a:lnSpc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61181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Pixels</a:t>
            </a:r>
          </a:p>
          <a:p>
            <a:r>
              <a:rPr lang="pt-BR" sz="2400" dirty="0"/>
              <a:t>Números digitais (níveis de cinza, valor de brilho, etc.)</a:t>
            </a:r>
          </a:p>
          <a:p>
            <a:r>
              <a:rPr lang="pt-BR" sz="2400" dirty="0"/>
              <a:t>Bandas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uma imagem de SR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6" name="Content Placeholder 4" descr="image sch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2" r="-842"/>
          <a:stretch>
            <a:fillRect/>
          </a:stretch>
        </p:blipFill>
        <p:spPr>
          <a:xfrm>
            <a:off x="1270932" y="3361888"/>
            <a:ext cx="5322814" cy="340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91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Bandas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uma imagem de SR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8194" name="Picture 2" descr="http://landsat.gsfc.nasa.gov/wp-content/uploads/2013/01/ETM+vOLI-TIRS-web_Feb201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11" y="1417638"/>
            <a:ext cx="6451383" cy="322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7" y="4381161"/>
            <a:ext cx="2137954" cy="1950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325" y="4825892"/>
            <a:ext cx="2151017" cy="1962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404" y="4377187"/>
            <a:ext cx="2142309" cy="1954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235" y="4804100"/>
            <a:ext cx="2152832" cy="1964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416" y="4363213"/>
            <a:ext cx="2127070" cy="19409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827" y="4840106"/>
            <a:ext cx="2113373" cy="192845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1027611" y="3587931"/>
            <a:ext cx="1417320" cy="77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159726" y="3605349"/>
            <a:ext cx="487678" cy="13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62521" y="3587931"/>
            <a:ext cx="111308" cy="107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35082" y="3587931"/>
            <a:ext cx="1012375" cy="191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72000" y="3605349"/>
            <a:ext cx="1064113" cy="13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477691" y="3605349"/>
            <a:ext cx="1114698" cy="170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32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 que é uma imagem de “alta resolução”?</a:t>
            </a:r>
          </a:p>
          <a:p>
            <a:endParaRPr lang="pt-BR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uma imagem de SR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17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 que é uma imagem de “alta resolução”?</a:t>
            </a:r>
          </a:p>
          <a:p>
            <a:endParaRPr lang="pt-BR" sz="2400" dirty="0"/>
          </a:p>
          <a:p>
            <a:r>
              <a:rPr lang="pt-BR" sz="2400" dirty="0"/>
              <a:t>As 4 resoluções do Sensoriamento Remoto</a:t>
            </a:r>
          </a:p>
          <a:p>
            <a:pPr lvl="1"/>
            <a:r>
              <a:rPr lang="pt-BR" sz="2250" dirty="0"/>
              <a:t>Espacial</a:t>
            </a:r>
          </a:p>
          <a:p>
            <a:pPr lvl="1"/>
            <a:r>
              <a:rPr lang="pt-BR" sz="2250" dirty="0"/>
              <a:t>Espectral</a:t>
            </a:r>
          </a:p>
          <a:p>
            <a:pPr lvl="1"/>
            <a:r>
              <a:rPr lang="pt-BR" sz="2250" dirty="0"/>
              <a:t>Radiométrica</a:t>
            </a:r>
          </a:p>
          <a:p>
            <a:pPr lvl="1"/>
            <a:r>
              <a:rPr lang="pt-BR" sz="2250" dirty="0"/>
              <a:t>Temporal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uma imagem de SR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598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Espacial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Qual a menor dimensão de um alvo que pode ser discriminada?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IFOV - Geralmente equiparada ao tamanho do pixel</a:t>
            </a:r>
          </a:p>
        </p:txBody>
      </p:sp>
      <p:pic>
        <p:nvPicPr>
          <p:cNvPr id="6" name="Picture 2" descr="https://www.fas.org/irp/imint/docs/rst/Intro/AlongTr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933" y="3919419"/>
            <a:ext cx="1804640" cy="24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26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Espacial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Qual a menor dimensão de um alvo que pode ser discriminada?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IFOV - Geralmente equiparada ao tamanho do pixel</a:t>
            </a:r>
          </a:p>
        </p:txBody>
      </p:sp>
      <p:sp>
        <p:nvSpPr>
          <p:cNvPr id="4" name="Oval 3"/>
          <p:cNvSpPr/>
          <p:nvPr/>
        </p:nvSpPr>
        <p:spPr>
          <a:xfrm>
            <a:off x="763398" y="3875713"/>
            <a:ext cx="2231472" cy="223147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1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40528" y="3875713"/>
            <a:ext cx="2231472" cy="223147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1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63798" y="3875713"/>
            <a:ext cx="2231472" cy="223147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1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41627" y="3875713"/>
            <a:ext cx="2231472" cy="223147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1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9797" y="4152549"/>
            <a:ext cx="1600199" cy="16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271045" y="4152549"/>
            <a:ext cx="1600199" cy="16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71244" y="4152549"/>
            <a:ext cx="1600199" cy="16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70648" y="4155698"/>
            <a:ext cx="1600199" cy="16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08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763398" y="3875713"/>
            <a:ext cx="2231472" cy="223147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1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340528" y="3875713"/>
            <a:ext cx="2231472" cy="223147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1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798" y="3875713"/>
            <a:ext cx="2231472" cy="223147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1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41627" y="3875713"/>
            <a:ext cx="2231472" cy="223147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1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Espacial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Qual a menor dimensão de um alvo que pode ser discriminada?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IFOV - Geralmente equiparada ao tamanho do pixel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69797" y="4152549"/>
            <a:ext cx="1600199" cy="16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271045" y="4152549"/>
            <a:ext cx="1600199" cy="16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76089" y="3810175"/>
            <a:ext cx="2362548" cy="2362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70648" y="4155698"/>
            <a:ext cx="1600199" cy="16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0648" y="4155698"/>
            <a:ext cx="800097" cy="800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67951" y="4952648"/>
            <a:ext cx="800097" cy="800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33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1092"/>
            <a:ext cx="8229600" cy="5525802"/>
          </a:xfrm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rgbClr val="D2533C"/>
                </a:solidFill>
              </a:rPr>
              <a:t>Resolução espacial: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44375" y="2031933"/>
            <a:ext cx="4151176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66723" y="1703835"/>
            <a:ext cx="178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Swath</a:t>
            </a:r>
            <a:r>
              <a:rPr lang="pt-BR" dirty="0"/>
              <a:t> = </a:t>
            </a:r>
            <a:r>
              <a:rPr lang="en-CA" dirty="0"/>
              <a:t>2330 </a:t>
            </a:r>
            <a:r>
              <a:rPr lang="pt-BR" dirty="0"/>
              <a:t>km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5067049" y="1847267"/>
            <a:ext cx="269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Resolução Espacial = 500m</a:t>
            </a:r>
            <a:endParaRPr lang="en-CA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8" y="2222498"/>
            <a:ext cx="4066853" cy="4066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r="26000"/>
          <a:stretch/>
        </p:blipFill>
        <p:spPr>
          <a:xfrm>
            <a:off x="4955407" y="2222498"/>
            <a:ext cx="2978102" cy="40688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03524" y="4538815"/>
            <a:ext cx="82637" cy="120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3984571" y="1096847"/>
            <a:ext cx="162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Sensor: MODIS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313825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73" y="2587957"/>
            <a:ext cx="4292288" cy="399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88" y="2587957"/>
            <a:ext cx="2148825" cy="39940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144638" y="4527176"/>
            <a:ext cx="132397" cy="241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32829" y="2470641"/>
            <a:ext cx="4151176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55177" y="2154088"/>
            <a:ext cx="16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Swath</a:t>
            </a:r>
            <a:r>
              <a:rPr lang="pt-BR" dirty="0"/>
              <a:t> = 185km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4959634" y="2154088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Resolução Espacial = 30m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1759126" y="651998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Arquivo – 305 MB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3323768" y="1321666"/>
            <a:ext cx="206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Sensor: </a:t>
            </a:r>
            <a:r>
              <a:rPr lang="pt-BR" b="1" dirty="0" err="1"/>
              <a:t>Landsat</a:t>
            </a:r>
            <a:r>
              <a:rPr lang="pt-BR" b="1" dirty="0"/>
              <a:t> TM</a:t>
            </a:r>
            <a:endParaRPr lang="en-CA" b="1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457200" y="531092"/>
            <a:ext cx="8229600" cy="5525802"/>
          </a:xfrm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rgbClr val="D2533C"/>
                </a:solidFill>
              </a:rPr>
              <a:t>Resolução espacial:</a:t>
            </a:r>
          </a:p>
        </p:txBody>
      </p:sp>
    </p:spTree>
    <p:extLst>
      <p:ext uri="{BB962C8B-B14F-4D97-AF65-F5344CB8AC3E}">
        <p14:creationId xmlns:p14="http://schemas.microsoft.com/office/powerpoint/2010/main" val="3574482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9" t="11265" r="40752" b="38167"/>
          <a:stretch/>
        </p:blipFill>
        <p:spPr>
          <a:xfrm>
            <a:off x="2777463" y="2658923"/>
            <a:ext cx="6178613" cy="40121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8" y="2612449"/>
            <a:ext cx="2196179" cy="40981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1409" y="4325815"/>
            <a:ext cx="633046" cy="430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8408" y="2470641"/>
            <a:ext cx="221634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60" y="2101309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Swath</a:t>
            </a:r>
            <a:r>
              <a:rPr lang="pt-BR" dirty="0"/>
              <a:t> = 2.6 km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4747860" y="2222149"/>
            <a:ext cx="263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Resolução Espacial = 0.5m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613645" y="6467175"/>
            <a:ext cx="18625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Arquivo – 141 MB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3859797" y="1410342"/>
            <a:ext cx="246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Sensor: Worldview-2</a:t>
            </a:r>
            <a:endParaRPr lang="en-CA" b="1" dirty="0"/>
          </a:p>
        </p:txBody>
      </p:sp>
      <p:sp>
        <p:nvSpPr>
          <p:cNvPr id="14" name="Content Placeholder 1"/>
          <p:cNvSpPr>
            <a:spLocks noGrp="1"/>
          </p:cNvSpPr>
          <p:nvPr>
            <p:ph idx="1"/>
          </p:nvPr>
        </p:nvSpPr>
        <p:spPr>
          <a:xfrm>
            <a:off x="457200" y="531092"/>
            <a:ext cx="8229600" cy="5525802"/>
          </a:xfrm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rgbClr val="D2533C"/>
                </a:solidFill>
              </a:rPr>
              <a:t>Resolução espacial:</a:t>
            </a:r>
          </a:p>
        </p:txBody>
      </p:sp>
    </p:spTree>
    <p:extLst>
      <p:ext uri="{BB962C8B-B14F-4D97-AF65-F5344CB8AC3E}">
        <p14:creationId xmlns:p14="http://schemas.microsoft.com/office/powerpoint/2010/main" val="383557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remote sensing?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" indent="0">
              <a:lnSpc>
                <a:spcPct val="150000"/>
              </a:lnSpc>
              <a:buNone/>
            </a:pPr>
            <a:r>
              <a:rPr lang="en-AU" sz="2400" dirty="0"/>
              <a:t>“The retrieval of </a:t>
            </a:r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quantitative</a:t>
            </a:r>
            <a:r>
              <a:rPr lang="en-AU" sz="2400" b="1" dirty="0"/>
              <a:t> </a:t>
            </a:r>
            <a:r>
              <a:rPr lang="en-AU" sz="2400" dirty="0"/>
              <a:t>information regarding the </a:t>
            </a:r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biophysical nature </a:t>
            </a:r>
            <a:r>
              <a:rPr lang="en-AU" sz="2400" dirty="0"/>
              <a:t>of </a:t>
            </a:r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in the Earth’s surface</a:t>
            </a:r>
            <a:r>
              <a:rPr lang="en-AU" sz="2400" dirty="0"/>
              <a:t>, by </a:t>
            </a:r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measuring</a:t>
            </a:r>
            <a:r>
              <a:rPr lang="en-AU" sz="2400" dirty="0"/>
              <a:t> the </a:t>
            </a:r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</a:t>
            </a:r>
            <a:r>
              <a:rPr lang="en-AU" sz="2400" dirty="0"/>
              <a:t> and </a:t>
            </a:r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quantity</a:t>
            </a:r>
            <a:r>
              <a:rPr lang="en-AU" sz="2400" dirty="0"/>
              <a:t> of </a:t>
            </a:r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electromagnetic radiation </a:t>
            </a:r>
            <a:r>
              <a:rPr lang="en-AU" sz="2400" dirty="0"/>
              <a:t>reflected by these objects”</a:t>
            </a:r>
          </a:p>
          <a:p>
            <a:pPr lvl="1">
              <a:lnSpc>
                <a:spcPct val="150000"/>
              </a:lnSpc>
            </a:pPr>
            <a:r>
              <a:rPr lang="en-AU" sz="2000" dirty="0"/>
              <a:t>Often, these measurements will be made in a way to form an </a:t>
            </a: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r>
              <a:rPr lang="en-AU" sz="2000" b="1" dirty="0"/>
              <a:t>. </a:t>
            </a:r>
            <a:r>
              <a:rPr lang="en-AU" sz="2000" dirty="0"/>
              <a:t>But that is not a requirement for remote sensing.</a:t>
            </a:r>
          </a:p>
          <a:p>
            <a:pPr lvl="1">
              <a:lnSpc>
                <a:spcPct val="150000"/>
              </a:lnSpc>
            </a:pPr>
            <a:r>
              <a:rPr lang="en-AU" sz="2000" dirty="0"/>
              <a:t>Remote sensing can also be done using other forms of energy, such as sound (acoustics).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9454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Espectral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Quantas bandas possui o sensor, e quão estreitas elas são?</a:t>
            </a:r>
          </a:p>
          <a:p>
            <a:pPr lvl="1"/>
            <a:r>
              <a:rPr lang="pt-BR" dirty="0"/>
              <a:t>Pancromático, multiespectral, hiperespectral</a:t>
            </a:r>
          </a:p>
          <a:p>
            <a:pPr lvl="1"/>
            <a:r>
              <a:rPr lang="pt-BR" dirty="0"/>
              <a:t>Nível de detalhe em que a </a:t>
            </a:r>
            <a:r>
              <a:rPr lang="pt-BR" b="1" dirty="0"/>
              <a:t>assinatura espectral</a:t>
            </a:r>
            <a:r>
              <a:rPr lang="pt-BR" dirty="0"/>
              <a:t> pode ser recuperada</a:t>
            </a:r>
            <a:endParaRPr lang="en-CA" dirty="0"/>
          </a:p>
        </p:txBody>
      </p:sp>
      <p:pic>
        <p:nvPicPr>
          <p:cNvPr id="6" name="Picture 2" descr="http://landsat.gsfc.nasa.gov/wp-content/uploads/2013/01/ETM+vOLI-TIRS-web_Feb201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6" y="2947987"/>
            <a:ext cx="6626952" cy="33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309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Espectral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5003074" cy="4800600"/>
          </a:xfrm>
        </p:spPr>
        <p:txBody>
          <a:bodyPr/>
          <a:lstStyle/>
          <a:p>
            <a:r>
              <a:rPr lang="pt-BR" dirty="0"/>
              <a:t>Quantas bandas possui o sensor, e quão estreitas elas são?</a:t>
            </a:r>
          </a:p>
          <a:p>
            <a:pPr lvl="1"/>
            <a:r>
              <a:rPr lang="pt-BR" dirty="0"/>
              <a:t>Pancromático, multiespectral, hiperespectral</a:t>
            </a:r>
          </a:p>
          <a:p>
            <a:pPr lvl="1"/>
            <a:r>
              <a:rPr lang="pt-BR" dirty="0"/>
              <a:t>Nível de detalhe em que a </a:t>
            </a:r>
            <a:r>
              <a:rPr lang="pt-BR" b="1" dirty="0"/>
              <a:t>assinatura espectral</a:t>
            </a:r>
            <a:r>
              <a:rPr lang="pt-BR" dirty="0"/>
              <a:t> pode ser recuperada</a:t>
            </a:r>
            <a:endParaRPr lang="en-CA" dirty="0"/>
          </a:p>
        </p:txBody>
      </p:sp>
      <p:pic>
        <p:nvPicPr>
          <p:cNvPr id="7" name="Picture 22" descr="http://www.seos-project.eu/modules/remotesensing/images/Reflexionskurv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71" y="3467100"/>
            <a:ext cx="5140866" cy="317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460274" y="581297"/>
            <a:ext cx="2632835" cy="6057965"/>
            <a:chOff x="5125929" y="13107"/>
            <a:chExt cx="3334045" cy="68120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929" y="4554307"/>
              <a:ext cx="3334045" cy="22708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929" y="2284795"/>
              <a:ext cx="3334045" cy="22708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929" y="13107"/>
              <a:ext cx="3334045" cy="22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479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304392"/>
            <a:ext cx="4403702" cy="3353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19" y="3770811"/>
            <a:ext cx="3495306" cy="2942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331" y="3781388"/>
            <a:ext cx="3819661" cy="2921321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5400000">
            <a:off x="2603863" y="3429000"/>
            <a:ext cx="487680" cy="411480"/>
          </a:xfrm>
          <a:prstGeom prst="rightArrow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Arrow 9"/>
          <p:cNvSpPr/>
          <p:nvPr/>
        </p:nvSpPr>
        <p:spPr>
          <a:xfrm>
            <a:off x="4119238" y="5637199"/>
            <a:ext cx="487680" cy="411480"/>
          </a:xfrm>
          <a:prstGeom prst="rightArrow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2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Radiométrica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54034"/>
            <a:ext cx="7620000" cy="5146766"/>
          </a:xfrm>
        </p:spPr>
        <p:txBody>
          <a:bodyPr>
            <a:normAutofit/>
          </a:bodyPr>
          <a:lstStyle/>
          <a:p>
            <a:r>
              <a:rPr lang="pt-BR" sz="1800" b="1" dirty="0"/>
              <a:t>Sensitividade do sistema de medição</a:t>
            </a:r>
          </a:p>
          <a:p>
            <a:pPr lvl="1"/>
            <a:r>
              <a:rPr lang="pt-BR" sz="1600" dirty="0"/>
              <a:t>Qual o menor intervalo de </a:t>
            </a:r>
            <a:r>
              <a:rPr lang="pt-BR" sz="1600" dirty="0" err="1"/>
              <a:t>radiância</a:t>
            </a:r>
            <a:r>
              <a:rPr lang="pt-BR" sz="1600" dirty="0"/>
              <a:t> que consegue ser medido?</a:t>
            </a:r>
          </a:p>
          <a:p>
            <a:pPr lvl="1"/>
            <a:r>
              <a:rPr lang="pt-BR" sz="1600" dirty="0"/>
              <a:t>Normalmente expresso como quantização :</a:t>
            </a:r>
          </a:p>
          <a:p>
            <a:pPr lvl="2"/>
            <a:r>
              <a:rPr lang="pt-BR" sz="1400" dirty="0"/>
              <a:t>Sensores antigos: 8 bits = 2</a:t>
            </a:r>
            <a:r>
              <a:rPr lang="pt-BR" sz="1400" baseline="30000" dirty="0"/>
              <a:t>8 </a:t>
            </a:r>
            <a:r>
              <a:rPr lang="pt-BR" sz="1400" dirty="0"/>
              <a:t>= 256 possíveis valores</a:t>
            </a:r>
          </a:p>
          <a:p>
            <a:pPr lvl="2"/>
            <a:r>
              <a:rPr lang="pt-BR" sz="1400" dirty="0"/>
              <a:t>Sensores mais novos: 12 ou 14 bits = 2</a:t>
            </a:r>
            <a:r>
              <a:rPr lang="pt-BR" sz="1400" baseline="30000" dirty="0"/>
              <a:t>12</a:t>
            </a:r>
            <a:r>
              <a:rPr lang="pt-BR" sz="1400" dirty="0"/>
              <a:t> ou 2</a:t>
            </a:r>
            <a:r>
              <a:rPr lang="pt-BR" sz="1400" baseline="30000" dirty="0"/>
              <a:t>14 </a:t>
            </a:r>
            <a:r>
              <a:rPr lang="pt-BR" sz="1400" dirty="0"/>
              <a:t>= 4096 ou 16384 possíveis valores</a:t>
            </a:r>
            <a:endParaRPr lang="en-CA" sz="1400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" y="3467100"/>
            <a:ext cx="3596776" cy="2909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722" y="3467100"/>
            <a:ext cx="3597049" cy="29099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2742" y="6400800"/>
            <a:ext cx="20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 bits = 256 níveis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5197953" y="6376851"/>
            <a:ext cx="187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 bits = 16 níveis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5652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Temporal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1800"/>
              </a:spcBef>
            </a:pPr>
            <a:r>
              <a:rPr lang="pt-BR" sz="2800" dirty="0"/>
              <a:t>Capacidade de repetição do imageamento</a:t>
            </a:r>
          </a:p>
          <a:p>
            <a:pPr lvl="1">
              <a:spcBef>
                <a:spcPts val="1800"/>
              </a:spcBef>
            </a:pPr>
            <a:r>
              <a:rPr lang="pt-BR" sz="2000" dirty="0"/>
              <a:t>De modo geral, inversamente relacionada à resolução espacial</a:t>
            </a:r>
          </a:p>
          <a:p>
            <a:pPr lvl="1">
              <a:spcBef>
                <a:spcPts val="1800"/>
              </a:spcBef>
            </a:pPr>
            <a:r>
              <a:rPr lang="pt-BR" sz="2000" b="1" dirty="0"/>
              <a:t>Pixels maiores = maior faixa imageadas = menor número de órbitas necessárias para retornar ao ponto de origem</a:t>
            </a:r>
          </a:p>
          <a:p>
            <a:pPr>
              <a:spcBef>
                <a:spcPts val="1800"/>
              </a:spcBef>
            </a:pPr>
            <a:r>
              <a:rPr lang="pt-BR" sz="2400" dirty="0"/>
              <a:t>Como melhorar:</a:t>
            </a:r>
          </a:p>
          <a:p>
            <a:pPr lvl="1">
              <a:spcBef>
                <a:spcPts val="1800"/>
              </a:spcBef>
            </a:pPr>
            <a:r>
              <a:rPr lang="pt-BR" sz="2000" dirty="0"/>
              <a:t>Órbitas geoestacionárias</a:t>
            </a:r>
          </a:p>
          <a:p>
            <a:pPr lvl="1">
              <a:spcBef>
                <a:spcPts val="1800"/>
              </a:spcBef>
            </a:pPr>
            <a:r>
              <a:rPr lang="pt-BR" sz="2000" i="1" dirty="0" err="1"/>
              <a:t>Side-looking</a:t>
            </a:r>
            <a:endParaRPr lang="pt-BR" sz="2000" i="1" dirty="0"/>
          </a:p>
          <a:p>
            <a:pPr lvl="1">
              <a:spcBef>
                <a:spcPts val="1800"/>
              </a:spcBef>
            </a:pPr>
            <a:r>
              <a:rPr lang="pt-BR" sz="2000" dirty="0"/>
              <a:t>Constelações</a:t>
            </a:r>
          </a:p>
          <a:p>
            <a:pPr lvl="1">
              <a:spcBef>
                <a:spcPts val="1800"/>
              </a:spcBef>
            </a:pPr>
            <a:r>
              <a:rPr lang="pt-BR" sz="2000" dirty="0"/>
              <a:t>SR aerotransportado</a:t>
            </a:r>
          </a:p>
          <a:p>
            <a:pPr marL="85725" indent="0">
              <a:spcBef>
                <a:spcPts val="1800"/>
              </a:spcBef>
              <a:buNone/>
            </a:pPr>
            <a:endParaRPr lang="pt-BR" dirty="0"/>
          </a:p>
          <a:p>
            <a:pPr>
              <a:spcBef>
                <a:spcPts val="1800"/>
              </a:spcBef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2552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grande dilema do 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Relação Sinal-Ruído (</a:t>
            </a:r>
            <a:r>
              <a:rPr lang="pt-BR" i="1" dirty="0" err="1"/>
              <a:t>Signal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</a:t>
            </a:r>
            <a:r>
              <a:rPr lang="pt-BR" i="1" dirty="0" err="1"/>
              <a:t>Noise</a:t>
            </a:r>
            <a:r>
              <a:rPr lang="pt-BR" i="1" dirty="0"/>
              <a:t> </a:t>
            </a:r>
            <a:r>
              <a:rPr lang="pt-BR" i="1" dirty="0" err="1"/>
              <a:t>Ratio</a:t>
            </a:r>
            <a:r>
              <a:rPr lang="pt-BR" dirty="0"/>
              <a:t>, SNR)</a:t>
            </a:r>
          </a:p>
          <a:p>
            <a:endParaRPr lang="pt-BR" dirty="0"/>
          </a:p>
          <a:p>
            <a:pPr lvl="1"/>
            <a:r>
              <a:rPr lang="pt-BR" dirty="0"/>
              <a:t>Quanto menor o sinal, pior a qualidade</a:t>
            </a:r>
            <a:endParaRPr lang="en-US" dirty="0"/>
          </a:p>
        </p:txBody>
      </p:sp>
      <p:pic>
        <p:nvPicPr>
          <p:cNvPr id="2052" name="Picture 4" descr="http://cdn.audiencemedia.com/var/photoreview/storage/images/media/images/dslr-3rd-ed-nov12-print-text_page_057_image_0001/369433-1-eng-GB/dslr-3rd-ed-nov12-print-text_page_057_image_0001_refer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29" y="3011195"/>
            <a:ext cx="4449524" cy="298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6200000">
            <a:off x="6621282" y="385319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http://www.photoreview.com.au/tips/shooting/how-to-control-image-noise</a:t>
            </a:r>
          </a:p>
        </p:txBody>
      </p:sp>
      <p:pic>
        <p:nvPicPr>
          <p:cNvPr id="2050" name="Picture 2" descr="http://cdn.audiencemedia.com/var/photoreview/storage/images/media/images/dslr-3rd-ed-nov12-print-text_page_057_image_0002/369439-1-eng-GB/dslr-3rd-ed-nov12-print-text_page_057_image_0002_refer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97" y="3313984"/>
            <a:ext cx="5105503" cy="339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32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e relação sinal-ruído (SNR)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pt-BR" sz="2800" dirty="0"/>
              <a:t>Em geral, a determinação das resoluções é sempre um </a:t>
            </a:r>
            <a:r>
              <a:rPr lang="pt-BR" sz="2800" i="1" dirty="0"/>
              <a:t>trade-off </a:t>
            </a:r>
            <a:r>
              <a:rPr lang="pt-BR" sz="2800" dirty="0"/>
              <a:t>para se obter uma quantidade mínima de radiação adequada (SNR aceitável)</a:t>
            </a:r>
          </a:p>
          <a:p>
            <a:pPr>
              <a:spcBef>
                <a:spcPts val="1800"/>
              </a:spcBef>
            </a:pPr>
            <a:endParaRPr lang="pt-BR" sz="2800" dirty="0"/>
          </a:p>
          <a:p>
            <a:pPr marL="85725" indent="0" algn="ctr">
              <a:spcBef>
                <a:spcPts val="1800"/>
              </a:spcBef>
              <a:buNone/>
            </a:pPr>
            <a:r>
              <a:rPr lang="pt-BR" sz="2000" dirty="0"/>
              <a:t>Tamanho do pixel x largura da banda x sensitividade do sensor x conteúdo de energia na banda de interesse</a:t>
            </a:r>
          </a:p>
          <a:p>
            <a:pPr marL="85725" indent="0" algn="ctr">
              <a:spcBef>
                <a:spcPts val="1800"/>
              </a:spcBef>
              <a:buNone/>
            </a:pPr>
            <a:r>
              <a:rPr lang="pt-BR" sz="2000" dirty="0"/>
              <a:t>(x tempo de integração)</a:t>
            </a:r>
          </a:p>
          <a:p>
            <a:pPr marL="85725" indent="0">
              <a:spcBef>
                <a:spcPts val="1800"/>
              </a:spcBef>
              <a:buNone/>
            </a:pPr>
            <a:endParaRPr lang="pt-BR" dirty="0"/>
          </a:p>
          <a:p>
            <a:pPr marL="85725" indent="0">
              <a:spcBef>
                <a:spcPts val="1800"/>
              </a:spcBef>
              <a:buNone/>
            </a:pPr>
            <a:endParaRPr lang="pt-BR" dirty="0"/>
          </a:p>
          <a:p>
            <a:pPr>
              <a:spcBef>
                <a:spcPts val="1800"/>
              </a:spcBef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9467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e relação sinal-ruído (SNR)</a:t>
            </a:r>
            <a:endParaRPr lang="en-CA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4000" y="294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Bef>
                <a:spcPts val="1800"/>
              </a:spcBef>
            </a:pPr>
            <a:r>
              <a:rPr lang="pt-BR" sz="2800" dirty="0"/>
              <a:t>Em geral, a determinação das resoluções é sempre um </a:t>
            </a:r>
            <a:r>
              <a:rPr lang="pt-BR" sz="2800" i="1" dirty="0"/>
              <a:t>trade-off, até que </a:t>
            </a:r>
            <a:r>
              <a:rPr lang="pt-BR" sz="2800" dirty="0"/>
              <a:t>se obtenha uma quantidade mínima de radiação adequada (SNR aceitável)</a:t>
            </a:r>
          </a:p>
          <a:p>
            <a:pPr marL="85725" indent="0" algn="ctr">
              <a:spcBef>
                <a:spcPts val="1800"/>
              </a:spcBef>
              <a:buNone/>
            </a:pPr>
            <a:r>
              <a:rPr lang="pt-BR" sz="2000" dirty="0"/>
              <a:t>Tamanho do pixel x largura da banda x sensitividade do sensor x conteúdo de energia na banda de interesse</a:t>
            </a:r>
          </a:p>
          <a:p>
            <a:pPr marL="85725" indent="0" algn="ctr">
              <a:spcBef>
                <a:spcPts val="1800"/>
              </a:spcBef>
              <a:buNone/>
            </a:pPr>
            <a:r>
              <a:rPr lang="pt-BR" sz="2000" dirty="0"/>
              <a:t>(x tempo de integração)</a:t>
            </a:r>
          </a:p>
          <a:p>
            <a:pPr marL="85725" indent="0">
              <a:spcBef>
                <a:spcPts val="1800"/>
              </a:spcBef>
              <a:buNone/>
            </a:pPr>
            <a:r>
              <a:rPr lang="pt-BR" dirty="0" err="1"/>
              <a:t>Ex</a:t>
            </a:r>
            <a:r>
              <a:rPr lang="pt-BR" dirty="0"/>
              <a:t>:	</a:t>
            </a:r>
          </a:p>
          <a:p>
            <a:pPr marL="85725" indent="0">
              <a:spcBef>
                <a:spcPts val="1800"/>
              </a:spcBef>
              <a:buNone/>
            </a:pPr>
            <a:r>
              <a:rPr lang="pt-BR" dirty="0"/>
              <a:t>Landsat TM banda 3: 	30m | 630 – 690 nm (60nm) | 8 bits</a:t>
            </a:r>
          </a:p>
          <a:p>
            <a:pPr marL="85725" indent="0">
              <a:spcBef>
                <a:spcPts val="1800"/>
              </a:spcBef>
              <a:buNone/>
            </a:pPr>
            <a:r>
              <a:rPr lang="pt-BR" dirty="0"/>
              <a:t>MODIS banda 1: 		250m | 620 – 670 nm (50 nm) | 12 bits</a:t>
            </a:r>
          </a:p>
          <a:p>
            <a:pPr marL="85725" indent="0">
              <a:spcBef>
                <a:spcPts val="1800"/>
              </a:spcBef>
              <a:buNone/>
            </a:pPr>
            <a:r>
              <a:rPr lang="pt-BR" dirty="0"/>
              <a:t>MODIS banda 13: 	1km | 662 - 672nm (10nm) | 12 bits</a:t>
            </a:r>
          </a:p>
          <a:p>
            <a:pPr marL="85725" indent="0">
              <a:spcBef>
                <a:spcPts val="1800"/>
              </a:spcBef>
              <a:buNone/>
            </a:pPr>
            <a:r>
              <a:rPr lang="pt-BR" dirty="0"/>
              <a:t>Landsat OLI:		30 m | </a:t>
            </a:r>
            <a:r>
              <a:rPr lang="en-US" dirty="0"/>
              <a:t>640 – 670 (30nm) | 12 bits</a:t>
            </a:r>
            <a:endParaRPr lang="pt-BR" dirty="0"/>
          </a:p>
          <a:p>
            <a:pPr marL="85725" indent="0">
              <a:spcBef>
                <a:spcPts val="1800"/>
              </a:spcBef>
              <a:buNone/>
            </a:pPr>
            <a:r>
              <a:rPr lang="pt-BR" dirty="0"/>
              <a:t>Sentinel-3 OCLI banda 8: 	300m | 660 – 670 (10nm) | 12 bits</a:t>
            </a:r>
          </a:p>
          <a:p>
            <a:pPr marL="85725" indent="0">
              <a:spcBef>
                <a:spcPts val="1800"/>
              </a:spcBef>
              <a:buNone/>
            </a:pPr>
            <a:endParaRPr lang="pt-BR" dirty="0"/>
          </a:p>
          <a:p>
            <a:pPr>
              <a:spcBef>
                <a:spcPts val="1800"/>
              </a:spcBef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3239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3600" dirty="0"/>
              <a:t>What is remote sensing?</a:t>
            </a:r>
          </a:p>
        </p:txBody>
      </p:sp>
      <p:pic>
        <p:nvPicPr>
          <p:cNvPr id="1028" name="Picture 4" descr="http://www.borderschess.org/9%20number%20matrix.gif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330" y="4017428"/>
            <a:ext cx="1684735" cy="1696944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2" y="1053407"/>
            <a:ext cx="3810561" cy="42987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13359" y="4681057"/>
            <a:ext cx="134224" cy="12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938" y="4114756"/>
            <a:ext cx="2533650" cy="26384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2877424" y="4292585"/>
            <a:ext cx="1199626" cy="1059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077050" y="4947473"/>
            <a:ext cx="1618993" cy="355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487" y="1811861"/>
            <a:ext cx="2437219" cy="1313533"/>
          </a:xfrm>
          <a:prstGeom prst="rect">
            <a:avLst/>
          </a:prstGeom>
        </p:spPr>
      </p:pic>
      <p:pic>
        <p:nvPicPr>
          <p:cNvPr id="23" name="Picture 4" descr="http://www.borderschess.org/9%20number%20matrix.gif">
            <a:extLst>
              <a:ext uri="{FF2B5EF4-FFF2-40B4-BE49-F238E27FC236}">
                <a16:creationId xmlns:a16="http://schemas.microsoft.com/office/drawing/2014/main" id="{74EDDDAD-62E7-4AC0-9E27-CD2391452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730" y="4169828"/>
            <a:ext cx="1684735" cy="1696944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www.borderschess.org/9%20number%20matrix.gif">
            <a:extLst>
              <a:ext uri="{FF2B5EF4-FFF2-40B4-BE49-F238E27FC236}">
                <a16:creationId xmlns:a16="http://schemas.microsoft.com/office/drawing/2014/main" id="{D35B1A4C-AEF5-4AA3-9068-F3888E0E9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30" y="4322228"/>
            <a:ext cx="1684735" cy="1696944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6158718" y="3337111"/>
            <a:ext cx="9326" cy="9554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468E76-4767-4CAE-8EAB-2543EA21D612}"/>
              </a:ext>
            </a:extLst>
          </p:cNvPr>
          <p:cNvCxnSpPr>
            <a:cxnSpLocks/>
          </p:cNvCxnSpPr>
          <p:nvPr/>
        </p:nvCxnSpPr>
        <p:spPr>
          <a:xfrm>
            <a:off x="5848617" y="4114756"/>
            <a:ext cx="319427" cy="307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02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3323" y="916974"/>
            <a:ext cx="7620000" cy="4800600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en-AU" sz="4800" dirty="0"/>
              <a:t>“Satellite Photos”</a:t>
            </a:r>
            <a:endParaRPr lang="en-AU" sz="2000" dirty="0"/>
          </a:p>
        </p:txBody>
      </p:sp>
      <p:pic>
        <p:nvPicPr>
          <p:cNvPr id="2050" name="Picture 2" descr="http://i1.kym-cdn.com/entries/icons/original/000/004/006/y-u-no-gu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726" y="2204512"/>
            <a:ext cx="3249476" cy="330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73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63" y="2944686"/>
            <a:ext cx="7949739" cy="771104"/>
          </a:xfrm>
        </p:spPr>
        <p:txBody>
          <a:bodyPr/>
          <a:lstStyle/>
          <a:p>
            <a:r>
              <a:rPr lang="en-AU" sz="3600" cap="none" dirty="0"/>
              <a:t>The Physical Basis of Remote Sensing</a:t>
            </a:r>
          </a:p>
        </p:txBody>
      </p:sp>
    </p:spTree>
    <p:extLst>
      <p:ext uri="{BB962C8B-B14F-4D97-AF65-F5344CB8AC3E}">
        <p14:creationId xmlns:p14="http://schemas.microsoft.com/office/powerpoint/2010/main" val="73137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physical basis of remote sensing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0036"/>
            <a:ext cx="7620000" cy="5111953"/>
          </a:xfrm>
        </p:spPr>
        <p:txBody>
          <a:bodyPr>
            <a:normAutofit/>
          </a:bodyPr>
          <a:lstStyle/>
          <a:p>
            <a:pPr>
              <a:lnSpc>
                <a:spcPct val="134000"/>
              </a:lnSpc>
              <a:spcBef>
                <a:spcPts val="0"/>
              </a:spcBef>
            </a:pPr>
            <a:r>
              <a:rPr lang="en-AU" sz="2200" dirty="0"/>
              <a:t>Remote sensing is a </a:t>
            </a:r>
            <a:r>
              <a:rPr lang="en-AU" sz="2200" b="1" dirty="0"/>
              <a:t>quantitative </a:t>
            </a:r>
            <a:r>
              <a:rPr lang="en-AU" sz="2200" dirty="0"/>
              <a:t>method</a:t>
            </a:r>
          </a:p>
          <a:p>
            <a:pPr lvl="1">
              <a:lnSpc>
                <a:spcPct val="134000"/>
              </a:lnSpc>
              <a:spcBef>
                <a:spcPts val="0"/>
              </a:spcBef>
            </a:pPr>
            <a:r>
              <a:rPr lang="en-AU" sz="2200" b="1" dirty="0"/>
              <a:t>What </a:t>
            </a:r>
            <a:r>
              <a:rPr lang="en-AU" sz="2200" dirty="0"/>
              <a:t>do we measure? </a:t>
            </a:r>
          </a:p>
          <a:p>
            <a:pPr lvl="1">
              <a:lnSpc>
                <a:spcPct val="150000"/>
              </a:lnSpc>
            </a:pP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1247132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NESP">
  <a:themeElements>
    <a:clrScheme name="UNESP">
      <a:dk1>
        <a:srgbClr val="002060"/>
      </a:dk1>
      <a:lt1>
        <a:srgbClr val="FFFFFF"/>
      </a:lt1>
      <a:dk2>
        <a:srgbClr val="0093DD"/>
      </a:dk2>
      <a:lt2>
        <a:srgbClr val="FFFFFF"/>
      </a:lt2>
      <a:accent1>
        <a:srgbClr val="CCECFF"/>
      </a:accent1>
      <a:accent2>
        <a:srgbClr val="9EDAFE"/>
      </a:accent2>
      <a:accent3>
        <a:srgbClr val="59C1FE"/>
      </a:accent3>
      <a:accent4>
        <a:srgbClr val="008FE5"/>
      </a:accent4>
      <a:accent5>
        <a:srgbClr val="004772"/>
      </a:accent5>
      <a:accent6>
        <a:srgbClr val="001C2D"/>
      </a:accent6>
      <a:hlink>
        <a:srgbClr val="0000E5"/>
      </a:hlink>
      <a:folHlink>
        <a:srgbClr val="003BB2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ESP" id="{101561F4-5CD4-42A4-BB39-1C71AC30032E}" vid="{8D991411-6B51-4B6E-837C-4FA6AE811F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UNESP</Template>
  <TotalTime>3505</TotalTime>
  <Words>1387</Words>
  <Application>Microsoft Office PowerPoint</Application>
  <PresentationFormat>On-screen Show (4:3)</PresentationFormat>
  <Paragraphs>257</Paragraphs>
  <Slides>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Calibri</vt:lpstr>
      <vt:lpstr>Cambria Math</vt:lpstr>
      <vt:lpstr>Franklin Gothic Medium</vt:lpstr>
      <vt:lpstr>Roboto Condensed Light</vt:lpstr>
      <vt:lpstr>Roboto Medium</vt:lpstr>
      <vt:lpstr>Roboto Thin</vt:lpstr>
      <vt:lpstr>Times New Roman</vt:lpstr>
      <vt:lpstr>Verdana</vt:lpstr>
      <vt:lpstr>UNESP</vt:lpstr>
      <vt:lpstr>Equation</vt:lpstr>
      <vt:lpstr>Remote Sensing: physical basis and applications</vt:lpstr>
      <vt:lpstr>Introductions</vt:lpstr>
      <vt:lpstr>Course Overview</vt:lpstr>
      <vt:lpstr>What is remote sensing?</vt:lpstr>
      <vt:lpstr>What is remote sensing?</vt:lpstr>
      <vt:lpstr>What is remote sensing?</vt:lpstr>
      <vt:lpstr>PowerPoint Presentation</vt:lpstr>
      <vt:lpstr>The Physical Basis of Remote Sensing</vt:lpstr>
      <vt:lpstr>The physical basis of remote sensing</vt:lpstr>
      <vt:lpstr>The physical basis of remote sensing</vt:lpstr>
      <vt:lpstr>The physical basis of remote sensing</vt:lpstr>
      <vt:lpstr>The physical basis of remote sensing</vt:lpstr>
      <vt:lpstr>Electromagnetic Radiation</vt:lpstr>
      <vt:lpstr>Electromagnetic spectrum</vt:lpstr>
      <vt:lpstr>Electromagnetic spectrum</vt:lpstr>
      <vt:lpstr>Electromagnetic Radiation</vt:lpstr>
      <vt:lpstr>Electromagnetic Radiation</vt:lpstr>
      <vt:lpstr>Electromagnetic Radiation</vt:lpstr>
      <vt:lpstr>Electromagnetic Radiation</vt:lpstr>
      <vt:lpstr>Electromagnetic Radiation</vt:lpstr>
      <vt:lpstr>Electromagnetic Radiation</vt:lpstr>
      <vt:lpstr>Radiometry</vt:lpstr>
      <vt:lpstr>PowerPoint Presentation</vt:lpstr>
      <vt:lpstr>PowerPoint Presentation</vt:lpstr>
      <vt:lpstr>PowerPoint Presentation</vt:lpstr>
      <vt:lpstr>PowerPoint Presentation</vt:lpstr>
      <vt:lpstr>O que nós realmente queremos?</vt:lpstr>
      <vt:lpstr>PowerPoint Presentation</vt:lpstr>
      <vt:lpstr>PowerPoint Presentation</vt:lpstr>
      <vt:lpstr>Reflectance</vt:lpstr>
      <vt:lpstr>Reflectance</vt:lpstr>
      <vt:lpstr>THE NATURE OF DIGItaL REMOTE SENSING IMAGES</vt:lpstr>
      <vt:lpstr>Órbitas</vt:lpstr>
      <vt:lpstr>Órbitas</vt:lpstr>
      <vt:lpstr>Órbitas</vt:lpstr>
      <vt:lpstr>Órbitas</vt:lpstr>
      <vt:lpstr>Órbitas</vt:lpstr>
      <vt:lpstr>Órbitas</vt:lpstr>
      <vt:lpstr>Geometria de Aquisição</vt:lpstr>
      <vt:lpstr>Estrutura de uma imagem de SR</vt:lpstr>
      <vt:lpstr>Estrutura de uma imagem de SR</vt:lpstr>
      <vt:lpstr>Resolução de uma imagem de SR</vt:lpstr>
      <vt:lpstr>Resolução de uma imagem de SR</vt:lpstr>
      <vt:lpstr>Resolução Espacial</vt:lpstr>
      <vt:lpstr>Resolução Espacial</vt:lpstr>
      <vt:lpstr>Resolução Espacial</vt:lpstr>
      <vt:lpstr>PowerPoint Presentation</vt:lpstr>
      <vt:lpstr>PowerPoint Presentation</vt:lpstr>
      <vt:lpstr>PowerPoint Presentation</vt:lpstr>
      <vt:lpstr>Resolução Espectral</vt:lpstr>
      <vt:lpstr>Resolução Espectral</vt:lpstr>
      <vt:lpstr>PowerPoint Presentation</vt:lpstr>
      <vt:lpstr>Resolução Radiométrica</vt:lpstr>
      <vt:lpstr>Resolução Temporal</vt:lpstr>
      <vt:lpstr>O grande dilema do SR</vt:lpstr>
      <vt:lpstr>Resolução e relação sinal-ruído (SNR)</vt:lpstr>
      <vt:lpstr>Resolução e relação sinal-ruído (SNR)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Sensoriamento Remoto</dc:title>
  <dc:creator>Thiago Silva</dc:creator>
  <cp:lastModifiedBy>Thiago Silva</cp:lastModifiedBy>
  <cp:revision>423</cp:revision>
  <dcterms:created xsi:type="dcterms:W3CDTF">2013-11-06T16:03:29Z</dcterms:created>
  <dcterms:modified xsi:type="dcterms:W3CDTF">2017-09-01T22:12:03Z</dcterms:modified>
</cp:coreProperties>
</file>